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1.xml" ContentType="application/vnd.openxmlformats-officedocument.drawingml.chart+xml"/>
  <Override PartName="/ppt/slides/charts/style.xml" ContentType="application/vnd.ms-office.chartstyle+xml"/>
  <Override PartName="/ppt/slides/charts/colors.xml" ContentType="application/vnd.ms-office.chartcolorstyl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2.xml" ContentType="application/vnd.openxmlformats-officedocument.drawingml.chart+xml"/>
  <Override PartName="/ppt/slides/charts/style2.xml" ContentType="application/vnd.ms-office.chartstyle+xml"/>
  <Override PartName="/ppt/slides/charts/colors2.xml" ContentType="application/vnd.ms-office.chartcolorstyl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3.xml" ContentType="application/vnd.openxmlformats-officedocument.drawingml.chart+xml"/>
  <Override PartName="/ppt/slides/charts/style3.xml" ContentType="application/vnd.ms-office.chartstyle+xml"/>
  <Override PartName="/ppt/slides/charts/colors3.xml" ContentType="application/vnd.ms-office.chartcolorstyl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37d0d62afd0e41ad" /><Relationship Type="http://schemas.openxmlformats.org/officeDocument/2006/relationships/extended-properties" Target="/docProps/app.xml" Id="R12f8013a176242f6" /><Relationship Type="http://schemas.openxmlformats.org/officeDocument/2006/relationships/officeDocument" Target="/ppt/presentation.xml" Id="R4174af5494404a20" /></Relationships>
</file>

<file path=ppt/presentation.xml><?xml version="1.0" encoding="utf-8"?>
<p:presentation xmlns:p="http://schemas.openxmlformats.org/presentationml/2006/main">
  <p:sldMasterIdLst>
    <p:sldMasterId xmlns:r="http://schemas.openxmlformats.org/officeDocument/2006/relationships" id="2147483648" r:id="R81dc8f8795d84afe"/>
  </p:sldMasterIdLst>
  <p:notesMasterIdLst>
    <p:notesMasterId xmlns:r="http://schemas.openxmlformats.org/officeDocument/2006/relationships" r:id="R2a8e56cba83d441b"/>
  </p:notesMasterIdLst>
  <p:sldIdLst>
    <p:sldId xmlns:r="http://schemas.openxmlformats.org/officeDocument/2006/relationships" id="256" r:id="Rf2d8bced67154504"/>
    <p:sldId xmlns:r="http://schemas.openxmlformats.org/officeDocument/2006/relationships" id="257" r:id="Re273fb80810e419c"/>
    <p:sldId xmlns:r="http://schemas.openxmlformats.org/officeDocument/2006/relationships" id="258" r:id="R98e241cbfdb0478c"/>
    <p:sldId xmlns:r="http://schemas.openxmlformats.org/officeDocument/2006/relationships" id="259" r:id="Re74f3b3388224941"/>
    <p:sldId xmlns:r="http://schemas.openxmlformats.org/officeDocument/2006/relationships" id="260" r:id="Ra891f1b01cb74f83"/>
    <p:sldId xmlns:r="http://schemas.openxmlformats.org/officeDocument/2006/relationships" id="261" r:id="Rc8a820c0df264d1d"/>
    <p:sldId xmlns:r="http://schemas.openxmlformats.org/officeDocument/2006/relationships" id="262" r:id="R3bb8cec947f94dc5"/>
    <p:sldId xmlns:r="http://schemas.openxmlformats.org/officeDocument/2006/relationships" id="263" r:id="R6a6492e4d32d44c7"/>
    <p:sldId xmlns:r="http://schemas.openxmlformats.org/officeDocument/2006/relationships" id="264" r:id="R8f1b4b12f8fe422f"/>
    <p:sldId xmlns:r="http://schemas.openxmlformats.org/officeDocument/2006/relationships" id="265" r:id="R7d7e49df42f34336"/>
    <p:sldId xmlns:r="http://schemas.openxmlformats.org/officeDocument/2006/relationships" id="266" r:id="Re18bc2b9020d4dc0"/>
    <p:sldId xmlns:r="http://schemas.openxmlformats.org/officeDocument/2006/relationships" id="267" r:id="R8f9e46d817e4439a"/>
    <p:sldId xmlns:r="http://schemas.openxmlformats.org/officeDocument/2006/relationships" id="268" r:id="R92737244b8744303"/>
    <p:sldId xmlns:r="http://schemas.openxmlformats.org/officeDocument/2006/relationships" id="269" r:id="Rcf66846b922b4c5f"/>
    <p:sldId xmlns:r="http://schemas.openxmlformats.org/officeDocument/2006/relationships" id="270" r:id="R20cd9f3cffd24a1d"/>
    <p:sldId xmlns:r="http://schemas.openxmlformats.org/officeDocument/2006/relationships" id="271" r:id="R31e39804303d4a84"/>
    <p:sldId xmlns:r="http://schemas.openxmlformats.org/officeDocument/2006/relationships" id="272" r:id="Rdf1d3d2ed1f147c8"/>
    <p:sldId xmlns:r="http://schemas.openxmlformats.org/officeDocument/2006/relationships" id="273" r:id="R8cf6beaf2b804af0"/>
    <p:sldId xmlns:r="http://schemas.openxmlformats.org/officeDocument/2006/relationships" id="274" r:id="Re19567f5ff5a45f8"/>
    <p:sldId xmlns:r="http://schemas.openxmlformats.org/officeDocument/2006/relationships" id="275" r:id="Re2e880e1a38e4646"/>
    <p:sldId xmlns:r="http://schemas.openxmlformats.org/officeDocument/2006/relationships" id="276" r:id="R339f22bef03943c4"/>
    <p:sldId xmlns:r="http://schemas.openxmlformats.org/officeDocument/2006/relationships" id="277" r:id="R9274b360ce4e4620"/>
    <p:sldId xmlns:r="http://schemas.openxmlformats.org/officeDocument/2006/relationships" id="278" r:id="Rd549bd1bf0c3479c"/>
    <p:sldId xmlns:r="http://schemas.openxmlformats.org/officeDocument/2006/relationships" id="279" r:id="Rdb390c8aecb244b5"/>
    <p:sldId xmlns:r="http://schemas.openxmlformats.org/officeDocument/2006/relationships" id="280" r:id="Rf8d384a739094eb7"/>
    <p:sldId xmlns:r="http://schemas.openxmlformats.org/officeDocument/2006/relationships" id="281" r:id="Ra9c7a7cf684544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92fbf32bed475d" /><Relationship Type="http://schemas.openxmlformats.org/officeDocument/2006/relationships/slideMaster" Target="/ppt/slideMasters/slideMaster1.xml" Id="R81dc8f8795d84afe" /><Relationship Type="http://schemas.openxmlformats.org/officeDocument/2006/relationships/notesMaster" Target="/ppt/notesMasters/notesMaster1.xml" Id="R2a8e56cba83d441b" /><Relationship Type="http://schemas.openxmlformats.org/officeDocument/2006/relationships/presProps" Target="/ppt/presProps.xml" Id="Re3e6588115674f26" /><Relationship Type="http://schemas.openxmlformats.org/officeDocument/2006/relationships/tableStyles" Target="/ppt/tableStyles.xml" Id="R222168a408a6446c" /><Relationship Type="http://schemas.openxmlformats.org/officeDocument/2006/relationships/slide" Target="/ppt/slides/slide1.xml" Id="Rf2d8bced67154504" /><Relationship Type="http://schemas.openxmlformats.org/officeDocument/2006/relationships/slide" Target="/ppt/slides/slide2.xml" Id="Re273fb80810e419c" /><Relationship Type="http://schemas.openxmlformats.org/officeDocument/2006/relationships/slide" Target="/ppt/slides/slide3.xml" Id="R98e241cbfdb0478c" /><Relationship Type="http://schemas.openxmlformats.org/officeDocument/2006/relationships/slide" Target="/ppt/slides/slide4.xml" Id="Re74f3b3388224941" /><Relationship Type="http://schemas.openxmlformats.org/officeDocument/2006/relationships/slide" Target="/ppt/slides/slide5.xml" Id="Ra891f1b01cb74f83" /><Relationship Type="http://schemas.openxmlformats.org/officeDocument/2006/relationships/slide" Target="/ppt/slides/slide6.xml" Id="Rc8a820c0df264d1d" /><Relationship Type="http://schemas.openxmlformats.org/officeDocument/2006/relationships/slide" Target="/ppt/slides/slide7.xml" Id="R3bb8cec947f94dc5" /><Relationship Type="http://schemas.openxmlformats.org/officeDocument/2006/relationships/slide" Target="/ppt/slides/slide8.xml" Id="R6a6492e4d32d44c7" /><Relationship Type="http://schemas.openxmlformats.org/officeDocument/2006/relationships/slide" Target="/ppt/slides/slide9.xml" Id="R8f1b4b12f8fe422f" /><Relationship Type="http://schemas.openxmlformats.org/officeDocument/2006/relationships/slide" Target="/ppt/slides/slide10.xml" Id="R7d7e49df42f34336" /><Relationship Type="http://schemas.openxmlformats.org/officeDocument/2006/relationships/slide" Target="/ppt/slides/slide11.xml" Id="Re18bc2b9020d4dc0" /><Relationship Type="http://schemas.openxmlformats.org/officeDocument/2006/relationships/slide" Target="/ppt/slides/slide12.xml" Id="R8f9e46d817e4439a" /><Relationship Type="http://schemas.openxmlformats.org/officeDocument/2006/relationships/slide" Target="/ppt/slides/slide13.xml" Id="R92737244b8744303" /><Relationship Type="http://schemas.openxmlformats.org/officeDocument/2006/relationships/slide" Target="/ppt/slides/slide14.xml" Id="Rcf66846b922b4c5f" /><Relationship Type="http://schemas.openxmlformats.org/officeDocument/2006/relationships/slide" Target="/ppt/slides/slide15.xml" Id="R20cd9f3cffd24a1d" /><Relationship Type="http://schemas.openxmlformats.org/officeDocument/2006/relationships/slide" Target="/ppt/slides/slide16.xml" Id="R31e39804303d4a84" /><Relationship Type="http://schemas.openxmlformats.org/officeDocument/2006/relationships/slide" Target="/ppt/slides/slide17.xml" Id="Rdf1d3d2ed1f147c8" /><Relationship Type="http://schemas.openxmlformats.org/officeDocument/2006/relationships/slide" Target="/ppt/slides/slide18.xml" Id="R8cf6beaf2b804af0" /><Relationship Type="http://schemas.openxmlformats.org/officeDocument/2006/relationships/slide" Target="/ppt/slides/slide19.xml" Id="Re19567f5ff5a45f8" /><Relationship Type="http://schemas.openxmlformats.org/officeDocument/2006/relationships/slide" Target="/ppt/slides/slide20.xml" Id="Re2e880e1a38e4646" /><Relationship Type="http://schemas.openxmlformats.org/officeDocument/2006/relationships/slide" Target="/ppt/slides/slide21.xml" Id="R339f22bef03943c4" /><Relationship Type="http://schemas.openxmlformats.org/officeDocument/2006/relationships/slide" Target="/ppt/slides/slide22.xml" Id="R9274b360ce4e4620" /><Relationship Type="http://schemas.openxmlformats.org/officeDocument/2006/relationships/slide" Target="/ppt/slides/slide23.xml" Id="Rd549bd1bf0c3479c" /><Relationship Type="http://schemas.openxmlformats.org/officeDocument/2006/relationships/slide" Target="/ppt/slides/slide24.xml" Id="Rdb390c8aecb244b5" /><Relationship Type="http://schemas.openxmlformats.org/officeDocument/2006/relationships/slide" Target="/ppt/slides/slide25.xml" Id="Rf8d384a739094eb7" /><Relationship Type="http://schemas.openxmlformats.org/officeDocument/2006/relationships/slide" Target="/ppt/slides/slide26.xml" Id="Ra9c7a7cf684544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11ca9f632484ef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a25ae894ed4609" /><Relationship Type="http://schemas.openxmlformats.org/officeDocument/2006/relationships/notesMaster" Target="/ppt/notesMasters/notesMaster1.xml" Id="Ra49fe42c8bf240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01573f8b7a4ee5" /><Relationship Type="http://schemas.openxmlformats.org/officeDocument/2006/relationships/notesMaster" Target="/ppt/notesMasters/notesMaster1.xml" Id="Rede74c68b85145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76947e05c34fff" /><Relationship Type="http://schemas.openxmlformats.org/officeDocument/2006/relationships/notesMaster" Target="/ppt/notesMasters/notesMaster1.xml" Id="R4b778f921d3141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a7a1ccdec04d57" /><Relationship Type="http://schemas.openxmlformats.org/officeDocument/2006/relationships/notesMaster" Target="/ppt/notesMasters/notesMaster1.xml" Id="R5e5823946aea48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0cf7c8bb0d40b3" /><Relationship Type="http://schemas.openxmlformats.org/officeDocument/2006/relationships/notesMaster" Target="/ppt/notesMasters/notesMaster1.xml" Id="R0f845b5d247948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48e445bd32f4377" /><Relationship Type="http://schemas.openxmlformats.org/officeDocument/2006/relationships/notesMaster" Target="/ppt/notesMasters/notesMaster1.xml" Id="R4ccf9a3272c64d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e6c4262c8e470b" /><Relationship Type="http://schemas.openxmlformats.org/officeDocument/2006/relationships/notesMaster" Target="/ppt/notesMasters/notesMaster1.xml" Id="R89ed186f390b48d6"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6c26295ded487f" /><Relationship Type="http://schemas.openxmlformats.org/officeDocument/2006/relationships/notesMaster" Target="/ppt/notesMasters/notesMaster1.xml" Id="Rb7f5805292f34f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48ddfbf8f101494d" /><Relationship Type="http://schemas.openxmlformats.org/officeDocument/2006/relationships/notesMaster" Target="/ppt/notesMasters/notesMaster1.xml" Id="Rfde5f1b4a2af40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88462101ee473e" /><Relationship Type="http://schemas.openxmlformats.org/officeDocument/2006/relationships/notesMaster" Target="/ppt/notesMasters/notesMaster1.xml" Id="R6099b6a17c2540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74b143ee031468e" /><Relationship Type="http://schemas.openxmlformats.org/officeDocument/2006/relationships/notesMaster" Target="/ppt/notesMasters/notesMaster1.xml" Id="R7c9630326edb4d7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fb4be5c17e459a" /><Relationship Type="http://schemas.openxmlformats.org/officeDocument/2006/relationships/notesMaster" Target="/ppt/notesMasters/notesMaster1.xml" Id="R1f5d1ab7361641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9fa6036d27a4e24" /><Relationship Type="http://schemas.openxmlformats.org/officeDocument/2006/relationships/notesMaster" Target="/ppt/notesMasters/notesMaster1.xml" Id="Re0da7114352645d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612c6f339447f6" /><Relationship Type="http://schemas.openxmlformats.org/officeDocument/2006/relationships/notesMaster" Target="/ppt/notesMasters/notesMaster1.xml" Id="R58ec169d9b4c40f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87a49211b99445a" /><Relationship Type="http://schemas.openxmlformats.org/officeDocument/2006/relationships/notesMaster" Target="/ppt/notesMasters/notesMaster1.xml" Id="Rbc786f7e886a4b5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1630565ecd54813" /><Relationship Type="http://schemas.openxmlformats.org/officeDocument/2006/relationships/notesMaster" Target="/ppt/notesMasters/notesMaster1.xml" Id="R8d02f92981a04f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34e2126fab4b19" /><Relationship Type="http://schemas.openxmlformats.org/officeDocument/2006/relationships/notesMaster" Target="/ppt/notesMasters/notesMaster1.xml" Id="Re1e39260f09647e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993dc10c8f45f4" /><Relationship Type="http://schemas.openxmlformats.org/officeDocument/2006/relationships/notesMaster" Target="/ppt/notesMasters/notesMaster1.xml" Id="Rb6cd902e01a34d9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611b6999a3449f9" /><Relationship Type="http://schemas.openxmlformats.org/officeDocument/2006/relationships/notesMaster" Target="/ppt/notesMasters/notesMaster1.xml" Id="R0cf2ebbd717d4a6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355c544eff4502" /><Relationship Type="http://schemas.openxmlformats.org/officeDocument/2006/relationships/notesMaster" Target="/ppt/notesMasters/notesMaster1.xml" Id="R30fc9abec8494cc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b838a7710b45df" /><Relationship Type="http://schemas.openxmlformats.org/officeDocument/2006/relationships/notesMaster" Target="/ppt/notesMasters/notesMaster1.xml" Id="R8c108ce96272420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161bd87206941ce" /><Relationship Type="http://schemas.openxmlformats.org/officeDocument/2006/relationships/notesMaster" Target="/ppt/notesMasters/notesMaster1.xml" Id="Rfec321739b224bb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8a851f639184946" /><Relationship Type="http://schemas.openxmlformats.org/officeDocument/2006/relationships/notesMaster" Target="/ppt/notesMasters/notesMaster1.xml" Id="R33dcc37870484b1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ada3fee75a5495e" /><Relationship Type="http://schemas.openxmlformats.org/officeDocument/2006/relationships/notesMaster" Target="/ppt/notesMasters/notesMaster1.xml" Id="R40363d6a0e1b451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cd28ba51a90482d" /><Relationship Type="http://schemas.openxmlformats.org/officeDocument/2006/relationships/notesMaster" Target="/ppt/notesMasters/notesMaster1.xml" Id="R9c722888383a44c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993c8af939847eb" /><Relationship Type="http://schemas.openxmlformats.org/officeDocument/2006/relationships/notesMaster" Target="/ppt/notesMasters/notesMaster1.xml" Id="R1c3cb884c96c4c3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15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今天介紹 Ayyarao 等人在二〇二二年提出的戰爭策略最佳化演算法，簡稱 WSO。我會先說WSO的設計重點，再把戰爭角色對應到搜尋規則，用四位士兵走完一輪，最後看原文證據、工程應用與研讀心得。</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資料來源：Ayyarao et al. (2022), IEEE Access 10, 25073–25105</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35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WSO以多組答案共同搜尋。它用攻擊與防禦兩條公式產生新答案，並依每位士兵的成功紀錄調整權重，讓個別經驗參與後續的位置更新。每輪最後，還會重新配置最弱的一位，提供額外的搜尋機會。接下來先把這些規則對應到原論文的戰爭角色，再用同一組例子逐步展開計算。</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IV.A–F、Algorithm 1</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35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作者以戰爭策略作為搜尋規則的靈感。士兵 Soldier 代表一組答案；國王 King 和指揮官 Commander，是最好與次好的答案。攻擊 Attack 與防禦 Defense 對應兩條位置更新公式；鼓聲則代表選擇戰術的亂數訊號。軍階 Rank 記錄個別士兵成功改善的次數，權重 Weight 參與下一次位置計算；弱兵處理則讓最差的一位重新搜尋其他位置。這頁先建立對照，後面會先定義答案與評分，再逐一引入符號和公式。</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III、IV.A–F</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先用一個已知答案的小題目看機制。一組答案由兩個數字組成，每個都在負五到五之間；目標函數把兩個數字平方相加，越小越好。四、三的分數是二十五；一、一的分數是二。已知最佳答案是零、零。位置和評分要分清楚：位置是一組數字，評分是把它代入模型後得到的一個分數。後面公式先產生候選，也就是尚待評分的新答案，變好才接受。公式也可能算出越界數字，例如五點六、負六，本例依公開程式逐維截斷成五、負五，再評分。先知道這項規則，後面的流程就能接起來。</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資料來源：例題 f(X)=x₁²+x₂²，非原文實驗重現</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40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現在把例子接回作者的名稱。戰場是變數可取值的範圍；一位士兵就是一組候選答案；軍隊是同時保存的多組答案。戰鬥能力是目標函數算出的評分，本例採最小化，所以分數越低越好。評分最好的士兵位置稱國王 K，次好位置稱指揮官 C。國王與指揮官都是軍隊成員，也要照樣更新，並非額外增加兩個人。這兩個是依分數決定的角色，可能由不同士兵擔任。位置、評分和角色是三件不同的事。</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III、IV；最小化與嚴格改善對齊公開 WSO.m</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士兵總數用 N 表示，本例是四；i表示第幾位。初始化只在整次搜尋開始時做一次，原文用範圍內均勻亂數產生位置，本表為方便手算而指定。四個點是四組獨立答案，沒有先後或路徑關係。第一位位置一、一，分數二，是國王；第二位二、零，分數四，是指揮官；第三位四、三，分數二十五；第四位負四、負四，分數三十二。每位另有成功次數 R，從零開始，及位置係數 W，依原文一般設定從二開始。二是初始值，成功後會依規則更新；若另改初始值，就要標示不同設定。評分、成功次數與權重用途不同。本例用四位、十輪，原文整體比較是三十位、一千輪上限。</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IV、V.B、Algorithm 1；表中位置為指定樣本</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45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初始化後，開始重複進行每一輪搜尋。每位士兵先抽亂數選戰術，計算候選位置，修復越界後評分；有改善才接受，並更新自己的成功次數和權重。等全體士兵完成，再處理當下最差的一位。依原文 Algorithm 1，接著根據評分，更新國王 K 和指揮官 C，完成一輪，再進入下一輪。國王和指揮官也是士兵，自己的答案同樣參加更新。作者 GitHub 程式的時序不同：遇到比國王更好的候選，就立即更新 K；C 則在每輪開始時選定。目前未找到作者對此差異的專門說明，也沒有找到提前與輪末更新的效果對照實驗。本報告的例子與流程圖，統一依原論文安排。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Algorithm 1 與作者 WSO.m 的領導者時序對照</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65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每位士兵更新時，以預先設定的門檻 p 選戰術，本例固定零點五，對應原文 rho 下標 r。再抽零到一的均勻亂數 rho。rho 小於 p，走防禦；否則走攻擊。門檻零點五代表每次有一半機率防禦，不保證一輪恰好一半人防禦。另獨立抽一個零到一的亂數 u，對應原文 rand，縮放第二項位移。rho 與 u 沒有固定對應關係，也可能剛好相等。選戰術的 rho 同時用在第一項位移，選完不能另抽一個取代。同一位士兵這次的兩個純量亂數用於全部座標。這次指定 rho 零點七五、u 零點五，採攻擊。</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(1)、(5)、Algorithm 1；p、u 為本報告符號改寫</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攻擊公式從目前位置開始，加上兩項位移。第一項是二乘 rho，再乘指揮官位置減國王位置。這一項使用國王和指揮官的位置差；每位士兵分別抽取 rho，因此位移大小仍可能不同。第二項是 u乘括號權重乘國王位置，再減目前位置。權重只乘國王位置，不能改成乘整個位置差。加起來是候選答案，不代表已接受。作者把攻擊定位為利用領導者資訊，但合成位移未必直接朝國王，也不保證改善，要先修復越界、評分後才判斷。</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(1)、IV.A、IV.F</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70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這次更新第三位，原位置四、三，分數二十五；國王一、一，指揮官二、零，權重二，rho 零點七五，u 零點五。第一項中，指揮官減國王是一、負一，乘一點五，得到一點五、負一點五。第二項，兩倍國王減原位置是負二、負一，乘零點五，得到負一、負零點五。加回原位置，候選是四點五、一。候選只是提出的新答案，還沒取代舊答案。它在範圍內，不必截斷，直接評分：四點五平方加一，等於二十一點二五，比二十五低，因此接受，才正式更新第三位的位置。第一個座標雖然增加，總分仍改善，接受比較的是分數。</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資料來源：依原文式 (1) 手算；嚴格改善接受採本例最小化規則</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65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剛才 P三改善成功，所以位置和評分留下來，成功次數 R從零變一。原文叫它 Rank，這裡要讀成成功紀錄，不是全軍目前第幾名。接著調整它自己的 W：舊權重乘上一減 R除以 T，再取 alpha 次方。T是事先允許的最大迭代輪數，本例十輪；alpha 控制這個因子的次方，本例用二，與公開碼一致。第一次成功，二乘零點九平方，等於一點六二。若之後失敗，R與W都不變；再成功一次，R變二，要用當時的W一點六二再乘零點八平方，等於一點〇三六八。這是一段累積的歷史。作者用它讓個體依成功經驗調整移動，但不能只因W下降，就斷言整個位移一定縮短；兩個位置差也會變。</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(3)、(4)、IV.E；α=2 對齊公開碼，T=10 為本例設定</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接下來獨立回到第三位更新前：位置四、三，成功次數零，權重二，並非接著攻擊結果計算。這次 rho 零點二五，小於門檻零點五，所以走防禦，u指定零點五。作者以指揮官帶隊保護國王作為情境。公式的隨機士兵，是從現有軍隊抽一位，使用那位士兵整組位置，不是抽一個數字或重新產生座標。本例抽到第四位，位置負四、負四。第一項為二乘 rho，再乘國王減隨機士兵的位置差；第二項是 u乘權重，再乘指揮官減目前位置，這裡權重乘整個位置差。作者把額外的方向變化定位為探索。</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(5)、IV.C；防禦算例從同一初始狀態獨立示範</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60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沿用剛才說明的獨立初始狀態。第一項K減P四，是五、五，乘二倍rho，也就是零點五，得到二點五、二點五。第二項C減X，是負二、負三；u零點五乘W二等於一，所以這一項仍是負二、負三。加回四、三，候選位置是四點五、二點五。新分數二十點二五加六點二五，等於二十六點五，比原本二十五更高。因此拒絕，實際位置仍是四、三，評分二十五，R仍零，W仍二。這裡攻擊成功、防禦失敗，只是兩個指定亂數算例的結果。換個問題、位置或亂數，結果可能反過來，不能用這一次手算判斷哪種策略比較好。</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資料來源：依原文式 (5) 手算；非攻防效果的統計比較</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全部士兵都完成一般更新後，才找出當下評分最差的一位，並非固定同一人，也不是最差前幾位。一般更新只接受改善，有些位置可能長時間不動，重新配置提供到別處搜尋的機會。原文提供兩種方法。式六是隨機替換，每個座標在上下界內重新抽值，直接換掉原位置，不要求一定改善。式七是中位數重定位，結合弱兵位置、全軍逐維中位數、國王位置和標準常態亂數，算出新位置。兩者是可選方案，原文沒有定義執行中自動切換的規則。本例預先採隨機替換，位置改動後立即重評分，越界逐維截斷，並保留該索引原有的成功紀錄與權重。這些資料維護規則需交代版本，公開碼的替換後評分維護差異見備用頁。</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IV.D、式 (6)、(7)，每輪最差一位，資料維護見備用頁</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70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原文用二十次執行的平均目標值，比較不做輪末弱兵處理、隨機替換最差一位，以及對最差一位做中位數重定位。不處理組仍正常嘗試攻擊或防禦，只拿掉額外重定位。第二十六個函數以隨機替換的平均值最低，第三十一個函數則以中位數方案最低。作者進一步表示，多數測試函數中，中位數重定位表現較好，實際工程應用時應謹慎選擇重定位策略。以上是作者的結果與結論。我的研讀解讀是，這些比較不能保證所有問題加入弱兵處理都會改善。原文也未比較一次替換多位或不同比例，不能據此推論換越多越好。本報告引用作者數據，沒有自行重跑。</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V.D、式 (7)；20 次平均；普遍性限制為本報告解讀</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40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回到攻擊成功的示範，假設第一位、第二位沒有改善，第三位保留四點五、一和分數二十一點二五；這只是本例假設，國王與指揮官自己也有一般更新。第四位仍最差，現在指定將它替換成負零點五、一，立即重算分數為一點二五。因為比原本國王的二更低，輪末第四位成為新國王，第一位成為次好的指揮官。這個指定樣本不代表隨機替換必定改善。已完成輪數 t 加一，還小於上限 T就進下一輪，本例 T是十；到上限回傳整個過程的最佳紀錄。一輪是全部士兵完成更新與輪末處理，不是只更新一位，也不保證做完上限就找到零、零。</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Algorithm 1；輪末情境為算例延伸，替換後立即重評分為一致性約定</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35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這張圖回顧已介紹的完整流程。初始化只做一次。每輪依序讓所有士兵抽亂數選戰術、計算候選、逐維截斷越界座標、評分；改善才接受，並更新成功次數與權重，否則保留。全部完成後，對當下最差一位做本例選定的隨機替換，立即重評分。依原文 Algorithm 1，接著更新國王與指揮官，再累加輪數。未到上限就繼續，到上限回傳最佳紀錄。這張流程圖依原論文安排，作者公開程式的更新時機差異，列在備用頁。</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Algorithm 1；邊界與資料維護採本例明確化約定</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作者用五十個基準函數與四類工程問題，和十一種方法比較，包含粒子群、差分演化、灰狼等。整體函數比較使用三十個個體、一千輪上限，獨立執行十次。三十是每次搜尋的答案數，一千是每次更新輪數，十次則是同一題目從初始化到結束，完整重做十遍，不是連續跑一萬輪。每遍記下找到的最佳目標值，再整理中位數、平均值與標準差。表格列的是十個最佳分數的平均，不是答案的座標、時間或成功率。所選四列中，WSO 在第一個函數得到零，第六、二十六及三十一個函數，SDCS 的平均值更低。這顯示 WSO 有競爭力，但不是每列最好；只能同列比較，不同函數尺度不能直接加總。本報告引用作者數據，沒有自行重跑。</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V.C、Tables 3–4；表中為選列平均值，非全部函數總排名</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45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原文有改變策略門檻的實驗。先回想p越大，抽到rho小於p的機率越高，防禦就越常出現。左圖F一與F五在低門檻時目標值較低；右圖F二十六則在完全不採防禦時較差，加入一些防禦後下降。但這裡有一個重要解讀限制：同一個rho也進入位移公式，所以調p除了改變分支出現的機率，也改變每個分支內rho可能落入的範圍。因此比較的是不同門檻下的整體表現，不能把曲線差異全部歸因成攻擊本身優於防禦，或反過來。它也說明本例p零點五只是本例設定，並非所有問題的最佳值。</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Figures 5–6；同一 ρ 的條件範圍影響為本報告分析</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35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這頁用第二十六個函數比較權重，每組三十次執行，平均目標值越小越好。第一組固定權重，第二組所有士兵共同線性調整，第三組依每位成功紀錄更新。第三組就是原演算法的權重機制，和前面手算相同；前兩組是更換權重規則的對照版本。固定權重仍會更新士兵位置，只是係數不變。在這組測試，原機制的平均值最低。不過它同時包含個別化、成功歷史與非線性變化，表格沒有分離各自貢獻，也沒有證明這個公式在所有題目都最優。作者提供設計意圖與實驗支持，並非完整的最優性推導。</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 V.D；F26 權重比較為 30 次平均</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在壓力容器問題中，一位士兵的位置保存四個尺寸：筒身厚度、封頭厚度、內半徑、圓筒段長度，單位都是英吋。畫面上的成本式把這四個尺寸代入四個項，係數來自補充工程模型，成本包含材料、成形與焊接。方案 A 的尺寸是一、零點五、四十二、一百八十，代入成本式得到七千六百七十六點八一。方案 B 只把筒身厚度降成零點七五，其他尺寸相同，算出的成本降為五千八百八十六點五八。但是成本較低，還不能直接說設計較好，因為整組尺寸仍須通過限制。下一頁就用檢查公式判斷這兩組設計。這裡使用補充文獻的工程模型，沒有自行重現 WSO 原文工程實驗。</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資料來源：成本與尺寸定義：Zhou et al. (2013), Example 3；A、B 為本例指定方案</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模型補充：https://www.naturalspublishing.com/files/published/8xv0gm5044k95s.pdf</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60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工程限制要事先寫入評分程序，WSO 不會自行推導。先看固定範圍，兩個厚度介於零到一百，半徑和圓筒段長度介於十到二百。原模型的厚度還須是零點零六二五英吋的倍數。接著把整組尺寸代入四條限制，每條都要小於或等於零。前兩條檢查厚度是否足夠，第三條檢查容量，第四條限制長度。方案 B 的第一條是零點零一九三乘四十二，再減零點七五，得到零點零六零六，大於零，所以筒身太薄。這也表示最小厚度會隨半徑改變，不能只設一個固定下界。A 則通過這些檢查。本例將可行設計的成本當分數，不可行設計給無限大。逐維截斷只修復固定範圍，不能保證其他條件成立，仍須完整檢查。</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資料來源：工程模型：Zhou et al. (2013), Example 3；無限大評分為本例規則</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模型補充：https://www.naturalspublishing.com/files/published/8xv0gm5044k95s.pdf</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55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現在把工程模型接回 WSO。原本兩個座標換成四個尺寸，整組就是士兵的位置向量，國王和指揮官也各是一套完整尺寸。以攻擊更新筒身厚度為例，代入自己的厚度、國王的厚度和指揮官的厚度；另外三維也用各自對應的座標。同一位士兵這次的 rho、u 和權重共用於四維。WSO 先提出新尺寸，工程端再處理各維範圍與厚度級距，依前頁公式檢查限制並計算成本，回傳本例的比較分數，最後由 WSO 比較新舊分數決定接受。這裡展示變數與評分的銜接，沒有執行厚度離散編碼或重跑工程最佳化。演算法也能搜尋其他已定義好變數與評分的問題。</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(1)、(5) 的逐維解讀，工程模型來自補充文獻</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模型補充：https://www.naturalspublishing.com/files/published/8xv0gm5044k95s.pdf</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45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這篇讓我理解，WSO 以多組答案共同搜尋，由最好與次好的位置提供資訊，以兩條公式產生候選，改善才接受，成功才更新個別紀錄與權重，輪末另處理最差一位。原文實驗支持它具有競爭力，作者也主張多數測試函數以中位數重定位較好。我的研讀評價是，仍要區分作者結論與證據適用範圍：門檻同時影響分支機率與亂數範圍，權重比較未拆開各因素，替換多位及領導者更新時機也沒有直接比較實驗。工程案例則讓我看清楚，WSO 負責產生候選，問題本身的模型負責檢查限制和評分。這份報告收在理解原演算法與原文證據。</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資料來源：本報告分析；設計依原文 IV、V.D，實作差異見備用頁</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正式主講 10 秒</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主要依據是這篇IEEE Access原論文，另外檢查作者公開程式。壓力容器的完整成本與限制，使用這篇工程模型文獻作模型補充。以上是這次研讀報告。</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資料來源：原文、作者程式與工程模型補充來源</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indent="0" algn="l">
              <a:lnSpc>
                <a:spcPct val="100000"/>
              </a:lnSpc>
              <a:buNone/>
            </a:pPr>
            <a:r>
              <a:rPr sz="2000" b="0" u="none" strike="noStrike">
                <a:solidFill>
                  <a:srgbClr val="000000"/>
                </a:solidFill>
                <a:latin typeface="Arial"/>
                <a:ea typeface="Arial"/>
                <a:cs typeface="Arial"/>
              </a:rPr>
              <a:t>備用附錄</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本例以最小化比較分數，新分數嚴格小於舊分數才接受。原文式二與式三以戰鬥能力較大為佳且含相等，公開碼採嚴格小於。原文 Algorithm 1 在全部士兵與弱兵處理後更新 K、C；作者公開碼則在候選優於目前國王時立即更新 K，每輪開始選定 C。這項時序差異可能讓後續個體使用不同位置，改變搜尋路徑。目前未找到作者針對此差異的專門說明或提前與輪末更新的效果對照實驗，本報告依原論文流程。另公開碼弱兵替換後未立即重算 fitness_old，本例則在位置改動後立即重評分。公開碼的門檻 R 為零點一，本報告 R 下標 i 是成功次數，不能混用。p對應原文 rho 下標 r，u對應原文 rand；初始化的 r 是逐維亂數向量。</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資料來源：原文式 (1)–(7)、Algorithm 1 與 WSO.m 對照</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https://doi.org/10.1109/ACCESS.2022.3153493</a:t>
            </a:r>
            <a:endParaRPr sz="2000" b="0" u="none" strike="noStrike">
              <a:solidFill>
                <a:srgbClr val="000000"/>
              </a:solidFill>
              <a:latin typeface="Arial"/>
              <a:ea typeface="Arial"/>
              <a:cs typeface="Arial"/>
            </a:endParaRPr>
          </a:p>
          <a:p xmlns:a="http://schemas.openxmlformats.org/drawingml/2006/main">
            <a:pPr indent="0" algn="l">
              <a:lnSpc>
                <a:spcPct val="100000"/>
              </a:lnSpc>
              <a:buNone/>
            </a:pPr>
            <a:r>
              <a:rPr sz="2000" b="0" u="none" strike="noStrike">
                <a:solidFill>
                  <a:srgbClr val="000000"/>
                </a:solidFill>
                <a:latin typeface="Arial"/>
                <a:ea typeface="Arial"/>
                <a:cs typeface="Arial"/>
              </a:rPr>
              <a:t>https://github.com/ayyarao02/War-Strategy-Optimization-Algorithm</a:t>
            </a:r>
            <a:endParaRPr sz="2000" b="0" u="none" strike="noStrike">
              <a:solidFill>
                <a:srgbClr val="000000"/>
              </a:solidFill>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34693ade91497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237676335214f8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07084ab0093408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55dc6e63c06462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50254cbbf0b4bc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740536096a94325" /></Relationships>
</file>

<file path=ppt/slideLayouts/slideLayout1.xml><?xml version="1.0" encoding="utf-8"?>
<p:sldLayout xmlns:p="http://schemas.openxmlformats.org/presentationml/2006/main" type="blank" preserve="1">
  <p:cSld name="Blank">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PlaceHolder 1">
            <a:extLst xmlns:a="http://schemas.openxmlformats.org/drawingml/2006/main">
              <a:ext uri="{FF2B5EF4-FFF2-40B4-BE49-F238E27FC236}">
                <a16:creationId xmlns:a16="http://schemas.microsoft.com/office/drawing/2014/main" id="{8A0F4790-81A6-493D-9466-690F491366D8}"/>
              </a:ext>
            </a:extLst>
          </p:cNvPr>
          <p:cNvSpPr>
            <a:spLocks xmlns:a="http://schemas.openxmlformats.org/drawingml/2006/main" noGrp="1"/>
          </p:cNvSpPr>
          <p:nvPr>
            <p:ph type="title" idx="0"/>
          </p:nvPr>
        </p:nvSpPr>
        <p:spPr>
          <a:xfrm xmlns:a="http://schemas.openxmlformats.org/drawingml/2006/main">
            <a:off x="609480" y="273600"/>
            <a:ext cx="10972440" cy="114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lvl1pPr indent="0" algn="l">
              <a:lnSpc>
                <a:spcPct val="90000"/>
              </a:lnSpc>
              <a:buNone/>
              <a:defRPr sz="4400" b="0" u="none" strike="noStrike">
                <a:solidFill>
                  <a:schemeClr val="dk1"/>
                </a:solidFill>
                <a:latin typeface="Aptos"/>
                <a:ea typeface="Aptos"/>
                <a:cs typeface="Aptos"/>
              </a:defRPr>
            </a:lvl1pPr>
          </a:lstStyle>
          <a:p xmlns:a="http://schemas.openxmlformats.org/drawingml/2006/main">
            <a:pPr indent="0" algn="l">
              <a:lnSpc>
                <a:spcPct val="90000"/>
              </a:lnSpc>
              <a:buNone/>
            </a:pPr>
            <a:r>
              <a:rPr sz="4400" b="0" u="none" strike="noStrike">
                <a:solidFill>
                  <a:schemeClr val="dk1"/>
                </a:solidFill>
                <a:latin typeface="Aptos"/>
                <a:ea typeface="Aptos"/>
                <a:cs typeface="Aptos"/>
              </a:rPr>
              <a:t>請按這裡編輯題名文字格式</a:t>
            </a:r>
            <a:endParaRPr sz="4400" b="0" u="none" strike="noStrike">
              <a:solidFill>
                <a:schemeClr val="dk1"/>
              </a:solidFill>
              <a:latin typeface="Aptos"/>
              <a:ea typeface="Aptos"/>
              <a:cs typeface="Aptos"/>
            </a:endParaRPr>
          </a:p>
        </p:txBody>
      </p:sp>
      <p:sp>
        <p:nvSpPr>
          <p:cNvPr id="3" name="PlaceHolder 2">
            <a:extLst xmlns:a="http://schemas.openxmlformats.org/drawingml/2006/main">
              <a:ext uri="{FF2B5EF4-FFF2-40B4-BE49-F238E27FC236}">
                <a16:creationId xmlns:a16="http://schemas.microsoft.com/office/drawing/2014/main" id="{21F7B043-02E6-42BE-8AF8-C2316999A7B7}"/>
              </a:ext>
            </a:extLst>
          </p:cNvPr>
          <p:cNvSpPr>
            <a:spLocks xmlns:a="http://schemas.openxmlformats.org/drawingml/2006/main" noGrp="1"/>
          </p:cNvSpPr>
          <p:nvPr>
            <p:ph type="body" idx="0"/>
          </p:nvPr>
        </p:nvSpPr>
        <p:spPr>
          <a:xfrm xmlns:a="http://schemas.openxmlformats.org/drawingml/2006/main">
            <a:off x="609480" y="1604520"/>
            <a:ext cx="10972440" cy="39772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algn="l">
              <a:lnSpc>
                <a:spcPct val="90000"/>
              </a:lnSpc>
              <a:spcBef>
                <a:spcPts val="1417"/>
              </a:spcBef>
              <a:buClr>
                <a:srgbClr val="000000"/>
              </a:buClr>
              <a:buSzPct val="45000"/>
              <a:buFont typeface="Wingdings"/>
              <a:buChar char=""/>
              <a:defRPr sz="2800" b="0" u="none" strike="noStrike">
                <a:solidFill>
                  <a:schemeClr val="dk1"/>
                </a:solidFill>
                <a:latin typeface="Aptos"/>
                <a:ea typeface="Aptos"/>
                <a:cs typeface="Aptos"/>
              </a:defRPr>
            </a:lvl1pPr>
            <a:lvl2pPr algn="l">
              <a:lnSpc>
                <a:spcPct val="90000"/>
              </a:lnSpc>
              <a:spcBef>
                <a:spcPts val="1134"/>
              </a:spcBef>
              <a:buClr>
                <a:srgbClr val="000000"/>
              </a:buClr>
              <a:buSzPct val="75000"/>
              <a:buFont typeface="Symbol"/>
              <a:buChar char=""/>
              <a:defRPr sz="2000" b="0" u="none" strike="noStrike">
                <a:solidFill>
                  <a:schemeClr val="dk1"/>
                </a:solidFill>
                <a:latin typeface="Aptos"/>
                <a:ea typeface="Aptos"/>
                <a:cs typeface="Aptos"/>
              </a:defRPr>
            </a:lvl2pPr>
            <a:lvl3pPr algn="l">
              <a:lnSpc>
                <a:spcPct val="90000"/>
              </a:lnSpc>
              <a:spcBef>
                <a:spcPts val="850"/>
              </a:spcBef>
              <a:buClr>
                <a:srgbClr val="000000"/>
              </a:buClr>
              <a:buSzPct val="45000"/>
              <a:buFont typeface="Wingdings"/>
              <a:buChar char=""/>
              <a:defRPr sz="1800" b="0" u="none" strike="noStrike">
                <a:solidFill>
                  <a:schemeClr val="dk1"/>
                </a:solidFill>
                <a:latin typeface="Aptos"/>
                <a:ea typeface="Aptos"/>
                <a:cs typeface="Aptos"/>
              </a:defRPr>
            </a:lvl3pPr>
            <a:lvl4pPr algn="l">
              <a:lnSpc>
                <a:spcPct val="90000"/>
              </a:lnSpc>
              <a:spcBef>
                <a:spcPts val="567"/>
              </a:spcBef>
              <a:buClr>
                <a:srgbClr val="000000"/>
              </a:buClr>
              <a:buSzPct val="75000"/>
              <a:buFont typeface="Symbol"/>
              <a:buChar char=""/>
              <a:defRPr sz="1800" b="0" u="none" strike="noStrike">
                <a:solidFill>
                  <a:schemeClr val="dk1"/>
                </a:solidFill>
                <a:latin typeface="Aptos"/>
                <a:ea typeface="Aptos"/>
                <a:cs typeface="Aptos"/>
              </a:defRPr>
            </a:lvl4pPr>
            <a:lvl5pPr algn="l">
              <a:lnSpc>
                <a:spcPct val="90000"/>
              </a:lnSpc>
              <a:spcBef>
                <a:spcPts val="283"/>
              </a:spcBef>
              <a:buClr>
                <a:srgbClr val="000000"/>
              </a:buClr>
              <a:buSzPct val="45000"/>
              <a:buFont typeface="Wingdings"/>
              <a:buChar char=""/>
              <a:defRPr sz="2000" b="0" u="none" strike="noStrike">
                <a:solidFill>
                  <a:schemeClr val="dk1"/>
                </a:solidFill>
                <a:latin typeface="Aptos"/>
                <a:ea typeface="Aptos"/>
                <a:cs typeface="Aptos"/>
              </a:defRPr>
            </a:lvl5pPr>
            <a:lvl6pPr algn="l">
              <a:lnSpc>
                <a:spcPct val="90000"/>
              </a:lnSpc>
              <a:spcBef>
                <a:spcPts val="283"/>
              </a:spcBef>
              <a:buClr>
                <a:srgbClr val="000000"/>
              </a:buClr>
              <a:buSzPct val="45000"/>
              <a:buFont typeface="Wingdings"/>
              <a:buChar char=""/>
              <a:defRPr sz="2000" b="0" u="none" strike="noStrike">
                <a:solidFill>
                  <a:schemeClr val="dk1"/>
                </a:solidFill>
                <a:latin typeface="Aptos"/>
                <a:ea typeface="Aptos"/>
                <a:cs typeface="Aptos"/>
              </a:defRPr>
            </a:lvl6pPr>
            <a:lvl7pPr algn="l">
              <a:lnSpc>
                <a:spcPct val="90000"/>
              </a:lnSpc>
              <a:spcBef>
                <a:spcPts val="283"/>
              </a:spcBef>
              <a:buClr>
                <a:srgbClr val="000000"/>
              </a:buClr>
              <a:buSzPct val="45000"/>
              <a:buFont typeface="Wingdings"/>
              <a:buChar char=""/>
              <a:defRPr sz="2000" b="0" u="none" strike="noStrike">
                <a:solidFill>
                  <a:schemeClr val="dk1"/>
                </a:solidFill>
                <a:latin typeface="Aptos"/>
                <a:ea typeface="Aptos"/>
                <a:cs typeface="Aptos"/>
              </a:defRPr>
            </a:lvl7pPr>
          </a:lstStyle>
          <a:p xmlns:a="http://schemas.openxmlformats.org/drawingml/2006/main">
            <a:pPr marL="432000" indent="-324000" algn="l">
              <a:lnSpc>
                <a:spcPct val="90000"/>
              </a:lnSpc>
              <a:spcBef>
                <a:spcPts val="1417"/>
              </a:spcBef>
              <a:buClr>
                <a:srgbClr val="000000"/>
              </a:buClr>
              <a:buSzPct val="45000"/>
              <a:buFont typeface="Wingdings"/>
              <a:buChar char=""/>
            </a:pPr>
            <a:r>
              <a:rPr sz="2800" b="0" u="none" strike="noStrike">
                <a:solidFill>
                  <a:schemeClr val="dk1"/>
                </a:solidFill>
                <a:latin typeface="Aptos"/>
                <a:ea typeface="Aptos"/>
                <a:cs typeface="Aptos"/>
              </a:rPr>
              <a:t>請按這裡編輯大綱文字格式</a:t>
            </a:r>
            <a:endParaRPr sz="2800" b="0" u="none" strike="noStrike">
              <a:solidFill>
                <a:schemeClr val="dk1"/>
              </a:solidFill>
              <a:latin typeface="Aptos"/>
              <a:ea typeface="Aptos"/>
              <a:cs typeface="Aptos"/>
            </a:endParaRPr>
          </a:p>
          <a:p xmlns:a="http://schemas.openxmlformats.org/drawingml/2006/main">
            <a:pPr marL="864000" lvl="1" indent="-324000" algn="l">
              <a:lnSpc>
                <a:spcPct val="90000"/>
              </a:lnSpc>
              <a:spcBef>
                <a:spcPts val="1134"/>
              </a:spcBef>
              <a:buClr>
                <a:srgbClr val="000000"/>
              </a:buClr>
              <a:buSzPct val="75000"/>
              <a:buFont typeface="Symbol"/>
              <a:buChar char=""/>
            </a:pPr>
            <a:r>
              <a:rPr sz="2000" b="0" u="none" strike="noStrike">
                <a:solidFill>
                  <a:schemeClr val="dk1"/>
                </a:solidFill>
                <a:latin typeface="Aptos"/>
                <a:ea typeface="Aptos"/>
                <a:cs typeface="Aptos"/>
              </a:rPr>
              <a:t>第二個大綱層次</a:t>
            </a:r>
            <a:endParaRPr sz="2000" b="0" u="none" strike="noStrike">
              <a:solidFill>
                <a:schemeClr val="dk1"/>
              </a:solidFill>
              <a:latin typeface="Aptos"/>
              <a:ea typeface="Aptos"/>
              <a:cs typeface="Aptos"/>
            </a:endParaRPr>
          </a:p>
          <a:p xmlns:a="http://schemas.openxmlformats.org/drawingml/2006/main">
            <a:pPr marL="1296000" lvl="2" indent="-288000" algn="l">
              <a:lnSpc>
                <a:spcPct val="90000"/>
              </a:lnSpc>
              <a:spcBef>
                <a:spcPts val="850"/>
              </a:spcBef>
              <a:buClr>
                <a:srgbClr val="000000"/>
              </a:buClr>
              <a:buSzPct val="45000"/>
              <a:buFont typeface="Wingdings"/>
              <a:buChar char=""/>
            </a:pPr>
            <a:r>
              <a:rPr sz="1800" b="0" u="none" strike="noStrike">
                <a:solidFill>
                  <a:schemeClr val="dk1"/>
                </a:solidFill>
                <a:latin typeface="Aptos"/>
                <a:ea typeface="Aptos"/>
                <a:cs typeface="Aptos"/>
              </a:rPr>
              <a:t>第三個大綱層次</a:t>
            </a:r>
            <a:endParaRPr sz="1800" b="0" u="none" strike="noStrike">
              <a:solidFill>
                <a:schemeClr val="dk1"/>
              </a:solidFill>
              <a:latin typeface="Aptos"/>
              <a:ea typeface="Aptos"/>
              <a:cs typeface="Aptos"/>
            </a:endParaRPr>
          </a:p>
          <a:p xmlns:a="http://schemas.openxmlformats.org/drawingml/2006/main">
            <a:pPr marL="1728000" lvl="3" indent="-216000" algn="l">
              <a:lnSpc>
                <a:spcPct val="90000"/>
              </a:lnSpc>
              <a:spcBef>
                <a:spcPts val="567"/>
              </a:spcBef>
              <a:buClr>
                <a:srgbClr val="000000"/>
              </a:buClr>
              <a:buSzPct val="75000"/>
              <a:buFont typeface="Symbol"/>
              <a:buChar char=""/>
            </a:pPr>
            <a:r>
              <a:rPr sz="1800" b="0" u="none" strike="noStrike">
                <a:solidFill>
                  <a:schemeClr val="dk1"/>
                </a:solidFill>
                <a:latin typeface="Aptos"/>
                <a:ea typeface="Aptos"/>
                <a:cs typeface="Aptos"/>
              </a:rPr>
              <a:t>第四個大綱層次</a:t>
            </a:r>
            <a:endParaRPr sz="1800" b="0" u="none" strike="noStrike">
              <a:solidFill>
                <a:schemeClr val="dk1"/>
              </a:solidFill>
              <a:latin typeface="Aptos"/>
              <a:ea typeface="Aptos"/>
              <a:cs typeface="Aptos"/>
            </a:endParaRPr>
          </a:p>
          <a:p xmlns:a="http://schemas.openxmlformats.org/drawingml/2006/main">
            <a:pPr marL="2160000" lvl="4" indent="-216000" algn="l">
              <a:lnSpc>
                <a:spcPct val="90000"/>
              </a:lnSpc>
              <a:spcBef>
                <a:spcPts val="283"/>
              </a:spcBef>
              <a:buClr>
                <a:srgbClr val="000000"/>
              </a:buClr>
              <a:buSzPct val="45000"/>
              <a:buFont typeface="Wingdings"/>
              <a:buChar char=""/>
            </a:pPr>
            <a:r>
              <a:rPr sz="2000" b="0" u="none" strike="noStrike">
                <a:solidFill>
                  <a:schemeClr val="dk1"/>
                </a:solidFill>
                <a:latin typeface="Aptos"/>
                <a:ea typeface="Aptos"/>
                <a:cs typeface="Aptos"/>
              </a:rPr>
              <a:t>第五個大綱層次</a:t>
            </a:r>
            <a:endParaRPr sz="2000" b="0" u="none" strike="noStrike">
              <a:solidFill>
                <a:schemeClr val="dk1"/>
              </a:solidFill>
              <a:latin typeface="Aptos"/>
              <a:ea typeface="Aptos"/>
              <a:cs typeface="Aptos"/>
            </a:endParaRPr>
          </a:p>
          <a:p xmlns:a="http://schemas.openxmlformats.org/drawingml/2006/main">
            <a:pPr marL="2592000" lvl="5" indent="-216000" algn="l">
              <a:lnSpc>
                <a:spcPct val="90000"/>
              </a:lnSpc>
              <a:spcBef>
                <a:spcPts val="283"/>
              </a:spcBef>
              <a:buClr>
                <a:srgbClr val="000000"/>
              </a:buClr>
              <a:buSzPct val="45000"/>
              <a:buFont typeface="Wingdings"/>
              <a:buChar char=""/>
            </a:pPr>
            <a:r>
              <a:rPr sz="2000" b="0" u="none" strike="noStrike">
                <a:solidFill>
                  <a:schemeClr val="dk1"/>
                </a:solidFill>
                <a:latin typeface="Aptos"/>
                <a:ea typeface="Aptos"/>
                <a:cs typeface="Aptos"/>
              </a:rPr>
              <a:t>第六個大綱層次</a:t>
            </a:r>
            <a:endParaRPr sz="2000" b="0" u="none" strike="noStrike">
              <a:solidFill>
                <a:schemeClr val="dk1"/>
              </a:solidFill>
              <a:latin typeface="Aptos"/>
              <a:ea typeface="Aptos"/>
              <a:cs typeface="Aptos"/>
            </a:endParaRPr>
          </a:p>
          <a:p xmlns:a="http://schemas.openxmlformats.org/drawingml/2006/main">
            <a:pPr marL="3024000" lvl="6" indent="-216000" algn="l">
              <a:lnSpc>
                <a:spcPct val="90000"/>
              </a:lnSpc>
              <a:spcBef>
                <a:spcPts val="283"/>
              </a:spcBef>
              <a:buClr>
                <a:srgbClr val="000000"/>
              </a:buClr>
              <a:buSzPct val="45000"/>
              <a:buFont typeface="Wingdings"/>
              <a:buChar char=""/>
            </a:pPr>
            <a:r>
              <a:rPr sz="2000" b="0" u="none" strike="noStrike">
                <a:solidFill>
                  <a:schemeClr val="dk1"/>
                </a:solidFill>
                <a:latin typeface="Aptos"/>
                <a:ea typeface="Aptos"/>
                <a:cs typeface="Aptos"/>
              </a:rPr>
              <a:t>第七個大綱層次</a:t>
            </a:r>
            <a:endParaRPr sz="2000" b="0" u="none" strike="noStrike">
              <a:solidFill>
                <a:schemeClr val="dk1"/>
              </a:solidFill>
              <a:latin typeface="Aptos"/>
              <a:ea typeface="Aptos"/>
              <a:cs typeface="Aptos"/>
            </a:endParaRPr>
          </a:p>
        </p:txBody>
      </p:sp>
    </p:spTree>
  </p:cSld>
</p:sldLayout>
</file>

<file path=ppt/slideLayouts/slideLayout2.xml><?xml version="1.0" encoding="utf-8"?>
<p:sldLayout xmlns:p="http://schemas.openxmlformats.org/presentationml/2006/main" type="title" preserve="1">
  <p:cSld name="Title Slide">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PlaceHolder 1">
            <a:extLst xmlns:a="http://schemas.openxmlformats.org/drawingml/2006/main">
              <a:ext uri="{FF2B5EF4-FFF2-40B4-BE49-F238E27FC236}">
                <a16:creationId xmlns:a16="http://schemas.microsoft.com/office/drawing/2014/main" id="{6FDE3CC7-3D2F-4BA3-8BB1-5708814C6415}"/>
              </a:ext>
            </a:extLst>
          </p:cNvPr>
          <p:cNvSpPr>
            <a:spLocks xmlns:a="http://schemas.openxmlformats.org/drawingml/2006/main" noGrp="1"/>
          </p:cNvSpPr>
          <p:nvPr>
            <p:ph type="title" idx="0"/>
          </p:nvPr>
        </p:nvSpPr>
        <p:spPr>
          <a:xfrm xmlns:a="http://schemas.openxmlformats.org/drawingml/2006/main">
            <a:off x="1219320" y="2590920"/>
            <a:ext cx="9753120" cy="99036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a:bodyPr>
          <a:lstStyle xmlns:a="http://schemas.openxmlformats.org/drawingml/2006/main">
            <a:lvl1pPr indent="0" algn="l">
              <a:lnSpc>
                <a:spcPct val="90000"/>
              </a:lnSpc>
              <a:buNone/>
              <a:defRPr sz="4800" b="0" u="none" strike="noStrike">
                <a:solidFill>
                  <a:schemeClr val="dk1"/>
                </a:solidFill>
                <a:latin typeface="Aptos"/>
                <a:ea typeface="Aptos"/>
                <a:cs typeface="Aptos"/>
              </a:defRPr>
            </a:lvl1pPr>
          </a:lstStyle>
          <a:p xmlns:a="http://schemas.openxmlformats.org/drawingml/2006/main">
            <a:pPr indent="0" algn="l">
              <a:lnSpc>
                <a:spcPct val="90000"/>
              </a:lnSpc>
              <a:buNone/>
            </a:pPr>
            <a:r>
              <a:rPr sz="4800" b="0" u="none" strike="noStrike">
                <a:solidFill>
                  <a:schemeClr val="dk1"/>
                </a:solidFill>
                <a:latin typeface="Aptos"/>
                <a:ea typeface="Aptos"/>
                <a:cs typeface="Aptos"/>
              </a:rPr>
              <a:t>請</a:t>
            </a:r>
            <a:r>
              <a:rPr sz="4800" b="0" u="none" strike="noStrike">
                <a:solidFill>
                  <a:schemeClr val="dk1"/>
                </a:solidFill>
                <a:latin typeface="Aptos"/>
                <a:ea typeface="Aptos"/>
                <a:cs typeface="Aptos"/>
              </a:rPr>
              <a:t>按</a:t>
            </a:r>
            <a:r>
              <a:rPr sz="4800" b="0" u="none" strike="noStrike">
                <a:solidFill>
                  <a:schemeClr val="dk1"/>
                </a:solidFill>
                <a:latin typeface="Aptos"/>
                <a:ea typeface="Aptos"/>
                <a:cs typeface="Aptos"/>
              </a:rPr>
              <a:t>這</a:t>
            </a:r>
            <a:r>
              <a:rPr sz="4800" b="0" u="none" strike="noStrike">
                <a:solidFill>
                  <a:schemeClr val="dk1"/>
                </a:solidFill>
                <a:latin typeface="Aptos"/>
                <a:ea typeface="Aptos"/>
                <a:cs typeface="Aptos"/>
              </a:rPr>
              <a:t>裡</a:t>
            </a:r>
            <a:r>
              <a:rPr sz="4800" b="0" u="none" strike="noStrike">
                <a:solidFill>
                  <a:schemeClr val="dk1"/>
                </a:solidFill>
                <a:latin typeface="Aptos"/>
                <a:ea typeface="Aptos"/>
                <a:cs typeface="Aptos"/>
              </a:rPr>
              <a:t>編</a:t>
            </a:r>
            <a:r>
              <a:rPr sz="4800" b="0" u="none" strike="noStrike">
                <a:solidFill>
                  <a:schemeClr val="dk1"/>
                </a:solidFill>
                <a:latin typeface="Aptos"/>
                <a:ea typeface="Aptos"/>
                <a:cs typeface="Aptos"/>
              </a:rPr>
              <a:t>輯</a:t>
            </a:r>
            <a:r>
              <a:rPr sz="4800" b="0" u="none" strike="noStrike">
                <a:solidFill>
                  <a:schemeClr val="dk1"/>
                </a:solidFill>
                <a:latin typeface="Aptos"/>
                <a:ea typeface="Aptos"/>
                <a:cs typeface="Aptos"/>
              </a:rPr>
              <a:t>題</a:t>
            </a:r>
            <a:r>
              <a:rPr sz="4800" b="0" u="none" strike="noStrike">
                <a:solidFill>
                  <a:schemeClr val="dk1"/>
                </a:solidFill>
                <a:latin typeface="Aptos"/>
                <a:ea typeface="Aptos"/>
                <a:cs typeface="Aptos"/>
              </a:rPr>
              <a:t>名</a:t>
            </a:r>
            <a:r>
              <a:rPr sz="4800" b="0" u="none" strike="noStrike">
                <a:solidFill>
                  <a:schemeClr val="dk1"/>
                </a:solidFill>
                <a:latin typeface="Aptos"/>
                <a:ea typeface="Aptos"/>
                <a:cs typeface="Aptos"/>
              </a:rPr>
              <a:t>文</a:t>
            </a:r>
            <a:r>
              <a:rPr sz="4800" b="0" u="none" strike="noStrike">
                <a:solidFill>
                  <a:schemeClr val="dk1"/>
                </a:solidFill>
                <a:latin typeface="Aptos"/>
                <a:ea typeface="Aptos"/>
                <a:cs typeface="Aptos"/>
              </a:rPr>
              <a:t>字</a:t>
            </a:r>
            <a:r>
              <a:rPr sz="4800" b="0" u="none" strike="noStrike">
                <a:solidFill>
                  <a:schemeClr val="dk1"/>
                </a:solidFill>
                <a:latin typeface="Aptos"/>
                <a:ea typeface="Aptos"/>
                <a:cs typeface="Aptos"/>
              </a:rPr>
              <a:t>格</a:t>
            </a:r>
            <a:r>
              <a:rPr sz="4800" b="0" u="none" strike="noStrike">
                <a:solidFill>
                  <a:schemeClr val="dk1"/>
                </a:solidFill>
                <a:latin typeface="Aptos"/>
                <a:ea typeface="Aptos"/>
                <a:cs typeface="Aptos"/>
              </a:rPr>
              <a:t>式</a:t>
            </a:r>
            <a:endParaRPr sz="4800" b="0" u="none" strike="noStrike">
              <a:solidFill>
                <a:schemeClr val="dk1"/>
              </a:solidFill>
              <a:latin typeface="Aptos"/>
              <a:ea typeface="Aptos"/>
              <a:cs typeface="Aptos"/>
            </a:endParaRPr>
          </a:p>
        </p:txBody>
      </p:sp>
    </p:spTree>
  </p:cSld>
</p:sldLayout>
</file>

<file path=ppt/slideLayouts/slideLayout3.xml><?xml version="1.0" encoding="utf-8"?>
<p:sldLayout xmlns:p="http://schemas.openxmlformats.org/presentationml/2006/main" type="blank" preserve="1">
  <p:cSld name="Section Header">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PlaceHolder 1">
            <a:extLst xmlns:a="http://schemas.openxmlformats.org/drawingml/2006/main">
              <a:ext uri="{FF2B5EF4-FFF2-40B4-BE49-F238E27FC236}">
                <a16:creationId xmlns:a16="http://schemas.microsoft.com/office/drawing/2014/main" id="{EA06C912-13C3-4F5B-968C-028738BE4A67}"/>
              </a:ext>
            </a:extLst>
          </p:cNvPr>
          <p:cNvSpPr>
            <a:spLocks xmlns:a="http://schemas.openxmlformats.org/drawingml/2006/main" noGrp="1"/>
          </p:cNvSpPr>
          <p:nvPr>
            <p:ph type="title" idx="0"/>
          </p:nvPr>
        </p:nvSpPr>
        <p:spPr>
          <a:xfrm xmlns:a="http://schemas.openxmlformats.org/drawingml/2006/main">
            <a:off x="1219320" y="2857680"/>
            <a:ext cx="9753120" cy="1142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a:bodyPr>
          <a:lstStyle xmlns:a="http://schemas.openxmlformats.org/drawingml/2006/main">
            <a:lvl1pPr indent="0" algn="l">
              <a:lnSpc>
                <a:spcPct val="90000"/>
              </a:lnSpc>
              <a:buNone/>
              <a:defRPr sz="4200" b="0" u="none" strike="noStrike">
                <a:solidFill>
                  <a:schemeClr val="dk1"/>
                </a:solidFill>
                <a:latin typeface="Aptos"/>
                <a:ea typeface="Aptos"/>
                <a:cs typeface="Aptos"/>
              </a:defRPr>
            </a:lvl1pPr>
          </a:lstStyle>
          <a:p xmlns:a="http://schemas.openxmlformats.org/drawingml/2006/main">
            <a:pPr indent="0" algn="l">
              <a:lnSpc>
                <a:spcPct val="90000"/>
              </a:lnSpc>
              <a:buNone/>
            </a:pPr>
            <a:r>
              <a:rPr sz="4200" b="0" u="none" strike="noStrike">
                <a:solidFill>
                  <a:schemeClr val="dk1"/>
                </a:solidFill>
                <a:latin typeface="Aptos"/>
                <a:ea typeface="Aptos"/>
                <a:cs typeface="Aptos"/>
              </a:rPr>
              <a:t>請按這裡編輯題名文字格式</a:t>
            </a:r>
            <a:endParaRPr sz="4200" b="0" u="none" strike="noStrike">
              <a:solidFill>
                <a:schemeClr val="dk1"/>
              </a:solidFill>
              <a:latin typeface="Aptos"/>
              <a:ea typeface="Aptos"/>
              <a:cs typeface="Aptos"/>
            </a:endParaRPr>
          </a:p>
        </p:txBody>
      </p:sp>
    </p:spTree>
  </p:cSld>
</p:sldLayout>
</file>

<file path=ppt/slideLayouts/slideLayout4.xml><?xml version="1.0" encoding="utf-8"?>
<p:sldLayout xmlns:p="http://schemas.openxmlformats.org/presentationml/2006/main" type="blank" preserve="1">
  <p:cSld name="Title and Body">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PlaceHolder 1">
            <a:extLst xmlns:a="http://schemas.openxmlformats.org/drawingml/2006/main">
              <a:ext uri="{FF2B5EF4-FFF2-40B4-BE49-F238E27FC236}">
                <a16:creationId xmlns:a16="http://schemas.microsoft.com/office/drawing/2014/main" id="{50D996C4-DE73-47B7-AAE4-508BBC55D5FD}"/>
              </a:ext>
            </a:extLst>
          </p:cNvPr>
          <p:cNvSpPr>
            <a:spLocks xmlns:a="http://schemas.openxmlformats.org/drawingml/2006/main" noGrp="1"/>
          </p:cNvSpPr>
          <p:nvPr>
            <p:ph type="title" idx="0"/>
          </p:nvPr>
        </p:nvSpPr>
        <p:spPr>
          <a:xfrm xmlns:a="http://schemas.openxmlformats.org/drawingml/2006/main">
            <a:off x="685800" y="533520"/>
            <a:ext cx="10820160" cy="837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indent="0" algn="l">
              <a:lnSpc>
                <a:spcPct val="90000"/>
              </a:lnSpc>
              <a:buNone/>
              <a:defRPr sz="3300" b="0" u="none" strike="noStrike">
                <a:solidFill>
                  <a:schemeClr val="dk1"/>
                </a:solidFill>
                <a:latin typeface="Aptos"/>
                <a:ea typeface="Aptos"/>
                <a:cs typeface="Aptos"/>
              </a:defRPr>
            </a:lvl1pPr>
          </a:lstStyle>
          <a:p xmlns:a="http://schemas.openxmlformats.org/drawingml/2006/main">
            <a:pPr indent="0" algn="l">
              <a:lnSpc>
                <a:spcPct val="90000"/>
              </a:lnSpc>
              <a:buNone/>
            </a:pPr>
            <a:r>
              <a:rPr sz="3300" b="0" u="none" strike="noStrike">
                <a:solidFill>
                  <a:schemeClr val="dk1"/>
                </a:solidFill>
                <a:latin typeface="Aptos"/>
                <a:ea typeface="Aptos"/>
                <a:cs typeface="Aptos"/>
              </a:rPr>
              <a:t>請按這裡編輯題名文字格式</a:t>
            </a:r>
            <a:endParaRPr sz="3300" b="0" u="none" strike="noStrike">
              <a:solidFill>
                <a:schemeClr val="dk1"/>
              </a:solidFill>
              <a:latin typeface="Aptos"/>
              <a:ea typeface="Aptos"/>
              <a:cs typeface="Aptos"/>
            </a:endParaRPr>
          </a:p>
        </p:txBody>
      </p:sp>
      <p:sp>
        <p:nvSpPr>
          <p:cNvPr id="7" name="PlaceHolder 2">
            <a:extLst xmlns:a="http://schemas.openxmlformats.org/drawingml/2006/main">
              <a:ext uri="{FF2B5EF4-FFF2-40B4-BE49-F238E27FC236}">
                <a16:creationId xmlns:a16="http://schemas.microsoft.com/office/drawing/2014/main" id="{3FECFC59-016E-42F6-B30C-AED3EF19EC28}"/>
              </a:ext>
            </a:extLst>
          </p:cNvPr>
          <p:cNvSpPr>
            <a:spLocks xmlns:a="http://schemas.openxmlformats.org/drawingml/2006/main" noGrp="1"/>
          </p:cNvSpPr>
          <p:nvPr>
            <p:ph type="body" idx="0"/>
          </p:nvPr>
        </p:nvSpPr>
        <p:spPr>
          <a:xfrm xmlns:a="http://schemas.openxmlformats.org/drawingml/2006/main">
            <a:off x="685800" y="1905120"/>
            <a:ext cx="10820160" cy="4266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algn="l">
              <a:lnSpc>
                <a:spcPct val="90000"/>
              </a:lnSpc>
              <a:spcBef>
                <a:spcPts val="1417"/>
              </a:spcBef>
              <a:buClr>
                <a:srgbClr val="000000"/>
              </a:buClr>
              <a:buSzPct val="45000"/>
              <a:buFont typeface="Wingdings"/>
              <a:buChar char=""/>
              <a:defRPr sz="2250" b="0" u="none" strike="noStrike">
                <a:solidFill>
                  <a:schemeClr val="dk1"/>
                </a:solidFill>
                <a:latin typeface="Aptos"/>
                <a:ea typeface="Aptos"/>
                <a:cs typeface="Aptos"/>
              </a:defRPr>
            </a:lvl1pPr>
            <a:lvl2pPr algn="l">
              <a:lnSpc>
                <a:spcPct val="90000"/>
              </a:lnSpc>
              <a:spcBef>
                <a:spcPts val="1134"/>
              </a:spcBef>
              <a:buClr>
                <a:srgbClr val="000000"/>
              </a:buClr>
              <a:buSzPct val="75000"/>
              <a:buFont typeface="Symbol"/>
              <a:buChar char=""/>
              <a:defRPr sz="2250" b="0" u="none" strike="noStrike">
                <a:solidFill>
                  <a:schemeClr val="dk1"/>
                </a:solidFill>
                <a:latin typeface="Aptos"/>
                <a:ea typeface="Aptos"/>
                <a:cs typeface="Aptos"/>
              </a:defRPr>
            </a:lvl2pPr>
            <a:lvl3pPr algn="l">
              <a:lnSpc>
                <a:spcPct val="90000"/>
              </a:lnSpc>
              <a:spcBef>
                <a:spcPts val="850"/>
              </a:spcBef>
              <a:buClr>
                <a:srgbClr val="000000"/>
              </a:buClr>
              <a:buSzPct val="45000"/>
              <a:buFont typeface="Wingdings"/>
              <a:buChar char=""/>
              <a:defRPr sz="2250" b="0" u="none" strike="noStrike">
                <a:solidFill>
                  <a:schemeClr val="dk1"/>
                </a:solidFill>
                <a:latin typeface="Aptos"/>
                <a:ea typeface="Aptos"/>
                <a:cs typeface="Aptos"/>
              </a:defRPr>
            </a:lvl3pPr>
            <a:lvl4pPr algn="l">
              <a:lnSpc>
                <a:spcPct val="90000"/>
              </a:lnSpc>
              <a:spcBef>
                <a:spcPts val="567"/>
              </a:spcBef>
              <a:buClr>
                <a:srgbClr val="000000"/>
              </a:buClr>
              <a:buSzPct val="75000"/>
              <a:buFont typeface="Symbol"/>
              <a:buChar char=""/>
              <a:defRPr sz="2250" b="0" u="none" strike="noStrike">
                <a:solidFill>
                  <a:schemeClr val="dk1"/>
                </a:solidFill>
                <a:latin typeface="Aptos"/>
                <a:ea typeface="Aptos"/>
                <a:cs typeface="Aptos"/>
              </a:defRPr>
            </a:lvl4pPr>
            <a:lvl5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5pPr>
            <a:lvl6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6pPr>
            <a:lvl7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7pPr>
          </a:lstStyle>
          <a:p xmlns:a="http://schemas.openxmlformats.org/drawingml/2006/main">
            <a:pPr marL="228600" indent="-228600" algn="l">
              <a:lnSpc>
                <a:spcPct val="90000"/>
              </a:lnSpc>
              <a:spcBef>
                <a:spcPts val="1417"/>
              </a:spcBef>
              <a:buClr>
                <a:srgbClr val="000000"/>
              </a:buClr>
              <a:buSzPct val="45000"/>
              <a:buFont typeface="Wingdings"/>
              <a:buChar char=""/>
            </a:pPr>
            <a:r>
              <a:rPr sz="2250" b="0" u="none" strike="noStrike">
                <a:solidFill>
                  <a:schemeClr val="dk1"/>
                </a:solidFill>
                <a:latin typeface="Aptos"/>
                <a:ea typeface="Aptos"/>
                <a:cs typeface="Aptos"/>
              </a:rPr>
              <a:t>請按這裡編輯大綱文字格式</a:t>
            </a:r>
            <a:endParaRPr sz="2250" b="0" u="none" strike="noStrike">
              <a:solidFill>
                <a:schemeClr val="dk1"/>
              </a:solidFill>
              <a:latin typeface="Aptos"/>
              <a:ea typeface="Aptos"/>
              <a:cs typeface="Aptos"/>
            </a:endParaRPr>
          </a:p>
          <a:p xmlns:a="http://schemas.openxmlformats.org/drawingml/2006/main">
            <a:pPr marL="533520" lvl="1" indent="-228600" algn="l">
              <a:lnSpc>
                <a:spcPct val="90000"/>
              </a:lnSpc>
              <a:spcBef>
                <a:spcPts val="1134"/>
              </a:spcBef>
              <a:buClr>
                <a:srgbClr val="000000"/>
              </a:buClr>
              <a:buSzPct val="75000"/>
              <a:buFont typeface="Symbol"/>
              <a:buChar char=""/>
            </a:pPr>
            <a:r>
              <a:rPr sz="2250" b="0" u="none" strike="noStrike">
                <a:solidFill>
                  <a:schemeClr val="dk1"/>
                </a:solidFill>
                <a:latin typeface="Aptos"/>
                <a:ea typeface="Aptos"/>
                <a:cs typeface="Aptos"/>
              </a:rPr>
              <a:t>第二個大綱層次</a:t>
            </a:r>
            <a:endParaRPr sz="2250" b="0" u="none" strike="noStrike">
              <a:solidFill>
                <a:schemeClr val="dk1"/>
              </a:solidFill>
              <a:latin typeface="Aptos"/>
              <a:ea typeface="Aptos"/>
              <a:cs typeface="Aptos"/>
            </a:endParaRPr>
          </a:p>
          <a:p xmlns:a="http://schemas.openxmlformats.org/drawingml/2006/main">
            <a:pPr marL="838080" lvl="2" indent="-228600" algn="l">
              <a:lnSpc>
                <a:spcPct val="90000"/>
              </a:lnSpc>
              <a:spcBef>
                <a:spcPts val="850"/>
              </a:spcBef>
              <a:buClr>
                <a:srgbClr val="000000"/>
              </a:buClr>
              <a:buSzPct val="45000"/>
              <a:buFont typeface="Wingdings"/>
              <a:buChar char=""/>
            </a:pPr>
            <a:r>
              <a:rPr sz="2250" b="0" u="none" strike="noStrike">
                <a:solidFill>
                  <a:schemeClr val="dk1"/>
                </a:solidFill>
                <a:latin typeface="Aptos"/>
                <a:ea typeface="Aptos"/>
                <a:cs typeface="Aptos"/>
              </a:rPr>
              <a:t>第三個大綱層次</a:t>
            </a:r>
            <a:endParaRPr sz="2250" b="0" u="none" strike="noStrike">
              <a:solidFill>
                <a:schemeClr val="dk1"/>
              </a:solidFill>
              <a:latin typeface="Aptos"/>
              <a:ea typeface="Aptos"/>
              <a:cs typeface="Aptos"/>
            </a:endParaRPr>
          </a:p>
          <a:p xmlns:a="http://schemas.openxmlformats.org/drawingml/2006/main">
            <a:pPr marL="1143000" lvl="3" indent="-228600" algn="l">
              <a:lnSpc>
                <a:spcPct val="90000"/>
              </a:lnSpc>
              <a:spcBef>
                <a:spcPts val="567"/>
              </a:spcBef>
              <a:buClr>
                <a:srgbClr val="000000"/>
              </a:buClr>
              <a:buSzPct val="75000"/>
              <a:buFont typeface="Symbol"/>
              <a:buChar char=""/>
            </a:pPr>
            <a:r>
              <a:rPr sz="2250" b="0" u="none" strike="noStrike">
                <a:solidFill>
                  <a:schemeClr val="dk1"/>
                </a:solidFill>
                <a:latin typeface="Aptos"/>
                <a:ea typeface="Aptos"/>
                <a:cs typeface="Aptos"/>
              </a:rPr>
              <a:t>第四個大綱層次</a:t>
            </a:r>
            <a:endParaRPr sz="2250" b="0" u="none" strike="noStrike">
              <a:solidFill>
                <a:schemeClr val="dk1"/>
              </a:solidFill>
              <a:latin typeface="Aptos"/>
              <a:ea typeface="Aptos"/>
              <a:cs typeface="Aptos"/>
            </a:endParaRPr>
          </a:p>
          <a:p xmlns:a="http://schemas.openxmlformats.org/drawingml/2006/main">
            <a:pPr marL="1447920" lvl="4"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第五個大綱層次</a:t>
            </a:r>
            <a:endParaRPr sz="2250" b="0" u="none" strike="noStrike">
              <a:solidFill>
                <a:schemeClr val="dk1"/>
              </a:solidFill>
              <a:latin typeface="Aptos"/>
              <a:ea typeface="Aptos"/>
              <a:cs typeface="Aptos"/>
            </a:endParaRPr>
          </a:p>
          <a:p xmlns:a="http://schemas.openxmlformats.org/drawingml/2006/main">
            <a:pPr marL="1752480" lvl="5"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第六個大綱層次</a:t>
            </a:r>
            <a:endParaRPr sz="2250" b="0" u="none" strike="noStrike">
              <a:solidFill>
                <a:schemeClr val="dk1"/>
              </a:solidFill>
              <a:latin typeface="Aptos"/>
              <a:ea typeface="Aptos"/>
              <a:cs typeface="Aptos"/>
            </a:endParaRPr>
          </a:p>
          <a:p xmlns:a="http://schemas.openxmlformats.org/drawingml/2006/main">
            <a:pPr marL="2057400" lvl="6"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第七個大綱層次</a:t>
            </a:r>
            <a:endParaRPr sz="2250" b="0" u="none" strike="noStrike">
              <a:solidFill>
                <a:schemeClr val="dk1"/>
              </a:solidFill>
              <a:latin typeface="Aptos"/>
              <a:ea typeface="Aptos"/>
              <a:cs typeface="Aptos"/>
            </a:endParaRPr>
          </a:p>
        </p:txBody>
      </p:sp>
    </p:spTree>
  </p:cSld>
</p:sldLayout>
</file>

<file path=ppt/slideLayouts/slideLayout5.xml><?xml version="1.0" encoding="utf-8"?>
<p:sldLayout xmlns:p="http://schemas.openxmlformats.org/presentationml/2006/main" type="blank" preserve="1">
  <p:cSld name="Title and Two Column">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laceHolder 1">
            <a:extLst xmlns:a="http://schemas.openxmlformats.org/drawingml/2006/main">
              <a:ext uri="{FF2B5EF4-FFF2-40B4-BE49-F238E27FC236}">
                <a16:creationId xmlns:a16="http://schemas.microsoft.com/office/drawing/2014/main" id="{D90E0494-9D8F-4883-AECC-C16EC1DA61DA}"/>
              </a:ext>
            </a:extLst>
          </p:cNvPr>
          <p:cNvSpPr>
            <a:spLocks xmlns:a="http://schemas.openxmlformats.org/drawingml/2006/main" noGrp="1"/>
          </p:cNvSpPr>
          <p:nvPr>
            <p:ph type="title" idx="0"/>
          </p:nvPr>
        </p:nvSpPr>
        <p:spPr>
          <a:xfrm xmlns:a="http://schemas.openxmlformats.org/drawingml/2006/main">
            <a:off x="685800" y="533520"/>
            <a:ext cx="10820160" cy="837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indent="0" algn="l">
              <a:lnSpc>
                <a:spcPct val="90000"/>
              </a:lnSpc>
              <a:buNone/>
              <a:defRPr sz="3300" b="0" u="none" strike="noStrike">
                <a:solidFill>
                  <a:schemeClr val="dk1"/>
                </a:solidFill>
                <a:latin typeface="Aptos"/>
                <a:ea typeface="Aptos"/>
                <a:cs typeface="Aptos"/>
              </a:defRPr>
            </a:lvl1pPr>
          </a:lstStyle>
          <a:p xmlns:a="http://schemas.openxmlformats.org/drawingml/2006/main">
            <a:pPr indent="0" algn="l">
              <a:lnSpc>
                <a:spcPct val="90000"/>
              </a:lnSpc>
              <a:buNone/>
            </a:pPr>
            <a:r>
              <a:rPr sz="3300" b="0" u="none" strike="noStrike">
                <a:solidFill>
                  <a:schemeClr val="dk1"/>
                </a:solidFill>
                <a:latin typeface="Aptos"/>
                <a:ea typeface="Aptos"/>
                <a:cs typeface="Aptos"/>
              </a:rPr>
              <a:t>請按這裡編輯題名文字格式</a:t>
            </a:r>
            <a:endParaRPr sz="3300" b="0" u="none" strike="noStrike">
              <a:solidFill>
                <a:schemeClr val="dk1"/>
              </a:solidFill>
              <a:latin typeface="Aptos"/>
              <a:ea typeface="Aptos"/>
              <a:cs typeface="Aptos"/>
            </a:endParaRPr>
          </a:p>
        </p:txBody>
      </p:sp>
      <p:sp>
        <p:nvSpPr>
          <p:cNvPr id="9" name="PlaceHolder 2">
            <a:extLst xmlns:a="http://schemas.openxmlformats.org/drawingml/2006/main">
              <a:ext uri="{FF2B5EF4-FFF2-40B4-BE49-F238E27FC236}">
                <a16:creationId xmlns:a16="http://schemas.microsoft.com/office/drawing/2014/main" id="{438C2CD4-C55C-4784-8B0F-609D3485CB5F}"/>
              </a:ext>
            </a:extLst>
          </p:cNvPr>
          <p:cNvSpPr>
            <a:spLocks xmlns:a="http://schemas.openxmlformats.org/drawingml/2006/main" noGrp="1"/>
          </p:cNvSpPr>
          <p:nvPr>
            <p:ph type="body" idx="0"/>
          </p:nvPr>
        </p:nvSpPr>
        <p:spPr>
          <a:xfrm xmlns:a="http://schemas.openxmlformats.org/drawingml/2006/main">
            <a:off x="685800" y="1905120"/>
            <a:ext cx="5028840" cy="4266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algn="l">
              <a:lnSpc>
                <a:spcPct val="90000"/>
              </a:lnSpc>
              <a:spcBef>
                <a:spcPts val="1417"/>
              </a:spcBef>
              <a:buClr>
                <a:srgbClr val="000000"/>
              </a:buClr>
              <a:buSzPct val="45000"/>
              <a:buFont typeface="Wingdings"/>
              <a:buChar char=""/>
              <a:defRPr sz="2100" b="0" u="none" strike="noStrike">
                <a:solidFill>
                  <a:schemeClr val="dk1"/>
                </a:solidFill>
                <a:latin typeface="Aptos"/>
                <a:ea typeface="Aptos"/>
                <a:cs typeface="Aptos"/>
              </a:defRPr>
            </a:lvl1pPr>
            <a:lvl2pPr algn="l">
              <a:lnSpc>
                <a:spcPct val="90000"/>
              </a:lnSpc>
              <a:spcBef>
                <a:spcPts val="1134"/>
              </a:spcBef>
              <a:buClr>
                <a:srgbClr val="000000"/>
              </a:buClr>
              <a:buSzPct val="75000"/>
              <a:buFont typeface="Symbol"/>
              <a:buChar char=""/>
              <a:defRPr sz="2100" b="0" u="none" strike="noStrike">
                <a:solidFill>
                  <a:schemeClr val="dk1"/>
                </a:solidFill>
                <a:latin typeface="Aptos"/>
                <a:ea typeface="Aptos"/>
                <a:cs typeface="Aptos"/>
              </a:defRPr>
            </a:lvl2pPr>
            <a:lvl3pPr algn="l">
              <a:lnSpc>
                <a:spcPct val="90000"/>
              </a:lnSpc>
              <a:spcBef>
                <a:spcPts val="850"/>
              </a:spcBef>
              <a:buClr>
                <a:srgbClr val="000000"/>
              </a:buClr>
              <a:buSzPct val="45000"/>
              <a:buFont typeface="Wingdings"/>
              <a:buChar char=""/>
              <a:defRPr sz="2100" b="0" u="none" strike="noStrike">
                <a:solidFill>
                  <a:schemeClr val="dk1"/>
                </a:solidFill>
                <a:latin typeface="Aptos"/>
                <a:ea typeface="Aptos"/>
                <a:cs typeface="Aptos"/>
              </a:defRPr>
            </a:lvl3pPr>
            <a:lvl4pPr algn="l">
              <a:lnSpc>
                <a:spcPct val="90000"/>
              </a:lnSpc>
              <a:spcBef>
                <a:spcPts val="567"/>
              </a:spcBef>
              <a:buClr>
                <a:srgbClr val="000000"/>
              </a:buClr>
              <a:buSzPct val="75000"/>
              <a:buFont typeface="Symbol"/>
              <a:buChar char=""/>
              <a:defRPr sz="2100" b="0" u="none" strike="noStrike">
                <a:solidFill>
                  <a:schemeClr val="dk1"/>
                </a:solidFill>
                <a:latin typeface="Aptos"/>
                <a:ea typeface="Aptos"/>
                <a:cs typeface="Aptos"/>
              </a:defRPr>
            </a:lvl4pPr>
            <a:lvl5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5pPr>
            <a:lvl6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6pPr>
            <a:lvl7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7pPr>
          </a:lstStyle>
          <a:p xmlns:a="http://schemas.openxmlformats.org/drawingml/2006/main">
            <a:pPr marL="228600" indent="-228600" algn="l">
              <a:lnSpc>
                <a:spcPct val="90000"/>
              </a:lnSpc>
              <a:spcBef>
                <a:spcPts val="1417"/>
              </a:spcBef>
              <a:buClr>
                <a:srgbClr val="000000"/>
              </a:buClr>
              <a:buSzPct val="45000"/>
              <a:buFont typeface="Wingdings"/>
              <a:buChar char=""/>
            </a:pPr>
            <a:r>
              <a:rPr sz="2100" b="0" u="none" strike="noStrike">
                <a:solidFill>
                  <a:schemeClr val="dk1"/>
                </a:solidFill>
                <a:latin typeface="Aptos"/>
                <a:ea typeface="Aptos"/>
                <a:cs typeface="Aptos"/>
              </a:rPr>
              <a:t>請按這裡編輯大綱文字格式</a:t>
            </a:r>
            <a:endParaRPr sz="2100" b="0" u="none" strike="noStrike">
              <a:solidFill>
                <a:schemeClr val="dk1"/>
              </a:solidFill>
              <a:latin typeface="Aptos"/>
              <a:ea typeface="Aptos"/>
              <a:cs typeface="Aptos"/>
            </a:endParaRPr>
          </a:p>
          <a:p xmlns:a="http://schemas.openxmlformats.org/drawingml/2006/main">
            <a:pPr marL="533520" lvl="1" indent="-228600" algn="l">
              <a:lnSpc>
                <a:spcPct val="90000"/>
              </a:lnSpc>
              <a:spcBef>
                <a:spcPts val="1134"/>
              </a:spcBef>
              <a:buClr>
                <a:srgbClr val="000000"/>
              </a:buClr>
              <a:buSzPct val="75000"/>
              <a:buFont typeface="Symbol"/>
              <a:buChar char=""/>
            </a:pPr>
            <a:r>
              <a:rPr sz="2100" b="0" u="none" strike="noStrike">
                <a:solidFill>
                  <a:schemeClr val="dk1"/>
                </a:solidFill>
                <a:latin typeface="Aptos"/>
                <a:ea typeface="Aptos"/>
                <a:cs typeface="Aptos"/>
              </a:rPr>
              <a:t>第二個大綱層次</a:t>
            </a:r>
            <a:endParaRPr sz="2100" b="0" u="none" strike="noStrike">
              <a:solidFill>
                <a:schemeClr val="dk1"/>
              </a:solidFill>
              <a:latin typeface="Aptos"/>
              <a:ea typeface="Aptos"/>
              <a:cs typeface="Aptos"/>
            </a:endParaRPr>
          </a:p>
          <a:p xmlns:a="http://schemas.openxmlformats.org/drawingml/2006/main">
            <a:pPr marL="838080" lvl="2" indent="-228600" algn="l">
              <a:lnSpc>
                <a:spcPct val="90000"/>
              </a:lnSpc>
              <a:spcBef>
                <a:spcPts val="850"/>
              </a:spcBef>
              <a:buClr>
                <a:srgbClr val="000000"/>
              </a:buClr>
              <a:buSzPct val="45000"/>
              <a:buFont typeface="Wingdings"/>
              <a:buChar char=""/>
            </a:pPr>
            <a:r>
              <a:rPr sz="2100" b="0" u="none" strike="noStrike">
                <a:solidFill>
                  <a:schemeClr val="dk1"/>
                </a:solidFill>
                <a:latin typeface="Aptos"/>
                <a:ea typeface="Aptos"/>
                <a:cs typeface="Aptos"/>
              </a:rPr>
              <a:t>第三個大綱層次</a:t>
            </a:r>
            <a:endParaRPr sz="2100" b="0" u="none" strike="noStrike">
              <a:solidFill>
                <a:schemeClr val="dk1"/>
              </a:solidFill>
              <a:latin typeface="Aptos"/>
              <a:ea typeface="Aptos"/>
              <a:cs typeface="Aptos"/>
            </a:endParaRPr>
          </a:p>
          <a:p xmlns:a="http://schemas.openxmlformats.org/drawingml/2006/main">
            <a:pPr marL="1143000" lvl="3" indent="-228600" algn="l">
              <a:lnSpc>
                <a:spcPct val="90000"/>
              </a:lnSpc>
              <a:spcBef>
                <a:spcPts val="567"/>
              </a:spcBef>
              <a:buClr>
                <a:srgbClr val="000000"/>
              </a:buClr>
              <a:buSzPct val="75000"/>
              <a:buFont typeface="Symbol"/>
              <a:buChar char=""/>
            </a:pPr>
            <a:r>
              <a:rPr sz="2100" b="0" u="none" strike="noStrike">
                <a:solidFill>
                  <a:schemeClr val="dk1"/>
                </a:solidFill>
                <a:latin typeface="Aptos"/>
                <a:ea typeface="Aptos"/>
                <a:cs typeface="Aptos"/>
              </a:rPr>
              <a:t>第四個大綱層次</a:t>
            </a:r>
            <a:endParaRPr sz="2100" b="0" u="none" strike="noStrike">
              <a:solidFill>
                <a:schemeClr val="dk1"/>
              </a:solidFill>
              <a:latin typeface="Aptos"/>
              <a:ea typeface="Aptos"/>
              <a:cs typeface="Aptos"/>
            </a:endParaRPr>
          </a:p>
          <a:p xmlns:a="http://schemas.openxmlformats.org/drawingml/2006/main">
            <a:pPr marL="1447920" lvl="4"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第五個大綱層次</a:t>
            </a:r>
            <a:endParaRPr sz="2100" b="0" u="none" strike="noStrike">
              <a:solidFill>
                <a:schemeClr val="dk1"/>
              </a:solidFill>
              <a:latin typeface="Aptos"/>
              <a:ea typeface="Aptos"/>
              <a:cs typeface="Aptos"/>
            </a:endParaRPr>
          </a:p>
          <a:p xmlns:a="http://schemas.openxmlformats.org/drawingml/2006/main">
            <a:pPr marL="1752480" lvl="5"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第六個大綱層次</a:t>
            </a:r>
            <a:endParaRPr sz="2100" b="0" u="none" strike="noStrike">
              <a:solidFill>
                <a:schemeClr val="dk1"/>
              </a:solidFill>
              <a:latin typeface="Aptos"/>
              <a:ea typeface="Aptos"/>
              <a:cs typeface="Aptos"/>
            </a:endParaRPr>
          </a:p>
          <a:p xmlns:a="http://schemas.openxmlformats.org/drawingml/2006/main">
            <a:pPr marL="2057400" lvl="6"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第七個大綱層次</a:t>
            </a:r>
            <a:endParaRPr sz="2100" b="0" u="none" strike="noStrike">
              <a:solidFill>
                <a:schemeClr val="dk1"/>
              </a:solidFill>
              <a:latin typeface="Aptos"/>
              <a:ea typeface="Aptos"/>
              <a:cs typeface="Aptos"/>
            </a:endParaRPr>
          </a:p>
        </p:txBody>
      </p:sp>
      <p:sp>
        <p:nvSpPr>
          <p:cNvPr id="10" name="PlaceHolder 3">
            <a:extLst xmlns:a="http://schemas.openxmlformats.org/drawingml/2006/main">
              <a:ext uri="{FF2B5EF4-FFF2-40B4-BE49-F238E27FC236}">
                <a16:creationId xmlns:a16="http://schemas.microsoft.com/office/drawing/2014/main" id="{5872D10F-F63F-43EF-8179-AC0F468E50FB}"/>
              </a:ext>
            </a:extLst>
          </p:cNvPr>
          <p:cNvSpPr>
            <a:spLocks xmlns:a="http://schemas.openxmlformats.org/drawingml/2006/main" noGrp="1"/>
          </p:cNvSpPr>
          <p:nvPr>
            <p:ph type="body" idx="0"/>
          </p:nvPr>
        </p:nvSpPr>
        <p:spPr>
          <a:xfrm xmlns:a="http://schemas.openxmlformats.org/drawingml/2006/main">
            <a:off x="6477120" y="1905120"/>
            <a:ext cx="5028840" cy="4266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algn="l">
              <a:lnSpc>
                <a:spcPct val="90000"/>
              </a:lnSpc>
              <a:spcBef>
                <a:spcPts val="1417"/>
              </a:spcBef>
              <a:buClr>
                <a:srgbClr val="000000"/>
              </a:buClr>
              <a:buSzPct val="45000"/>
              <a:buFont typeface="Wingdings"/>
              <a:buChar char=""/>
              <a:defRPr sz="2100" b="0" u="none" strike="noStrike">
                <a:solidFill>
                  <a:schemeClr val="dk1"/>
                </a:solidFill>
                <a:latin typeface="Aptos"/>
                <a:ea typeface="Aptos"/>
                <a:cs typeface="Aptos"/>
              </a:defRPr>
            </a:lvl1pPr>
            <a:lvl2pPr algn="l">
              <a:lnSpc>
                <a:spcPct val="90000"/>
              </a:lnSpc>
              <a:spcBef>
                <a:spcPts val="1134"/>
              </a:spcBef>
              <a:buClr>
                <a:srgbClr val="000000"/>
              </a:buClr>
              <a:buSzPct val="75000"/>
              <a:buFont typeface="Symbol"/>
              <a:buChar char=""/>
              <a:defRPr sz="2100" b="0" u="none" strike="noStrike">
                <a:solidFill>
                  <a:schemeClr val="dk1"/>
                </a:solidFill>
                <a:latin typeface="Aptos"/>
                <a:ea typeface="Aptos"/>
                <a:cs typeface="Aptos"/>
              </a:defRPr>
            </a:lvl2pPr>
            <a:lvl3pPr algn="l">
              <a:lnSpc>
                <a:spcPct val="90000"/>
              </a:lnSpc>
              <a:spcBef>
                <a:spcPts val="850"/>
              </a:spcBef>
              <a:buClr>
                <a:srgbClr val="000000"/>
              </a:buClr>
              <a:buSzPct val="45000"/>
              <a:buFont typeface="Wingdings"/>
              <a:buChar char=""/>
              <a:defRPr sz="2100" b="0" u="none" strike="noStrike">
                <a:solidFill>
                  <a:schemeClr val="dk1"/>
                </a:solidFill>
                <a:latin typeface="Aptos"/>
                <a:ea typeface="Aptos"/>
                <a:cs typeface="Aptos"/>
              </a:defRPr>
            </a:lvl3pPr>
            <a:lvl4pPr algn="l">
              <a:lnSpc>
                <a:spcPct val="90000"/>
              </a:lnSpc>
              <a:spcBef>
                <a:spcPts val="567"/>
              </a:spcBef>
              <a:buClr>
                <a:srgbClr val="000000"/>
              </a:buClr>
              <a:buSzPct val="75000"/>
              <a:buFont typeface="Symbol"/>
              <a:buChar char=""/>
              <a:defRPr sz="2100" b="0" u="none" strike="noStrike">
                <a:solidFill>
                  <a:schemeClr val="dk1"/>
                </a:solidFill>
                <a:latin typeface="Aptos"/>
                <a:ea typeface="Aptos"/>
                <a:cs typeface="Aptos"/>
              </a:defRPr>
            </a:lvl4pPr>
            <a:lvl5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5pPr>
            <a:lvl6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6pPr>
            <a:lvl7pPr algn="l">
              <a:lnSpc>
                <a:spcPct val="90000"/>
              </a:lnSpc>
              <a:spcBef>
                <a:spcPts val="283"/>
              </a:spcBef>
              <a:buClr>
                <a:srgbClr val="000000"/>
              </a:buClr>
              <a:buSzPct val="45000"/>
              <a:buFont typeface="Wingdings"/>
              <a:buChar char=""/>
              <a:defRPr sz="2100" b="0" u="none" strike="noStrike">
                <a:solidFill>
                  <a:schemeClr val="dk1"/>
                </a:solidFill>
                <a:latin typeface="Aptos"/>
                <a:ea typeface="Aptos"/>
                <a:cs typeface="Aptos"/>
              </a:defRPr>
            </a:lvl7pPr>
          </a:lstStyle>
          <a:p xmlns:a="http://schemas.openxmlformats.org/drawingml/2006/main">
            <a:pPr marL="228600" indent="-228600" algn="l">
              <a:lnSpc>
                <a:spcPct val="90000"/>
              </a:lnSpc>
              <a:spcBef>
                <a:spcPts val="1417"/>
              </a:spcBef>
              <a:buClr>
                <a:srgbClr val="000000"/>
              </a:buClr>
              <a:buSzPct val="45000"/>
              <a:buFont typeface="Wingdings"/>
              <a:buChar char=""/>
            </a:pPr>
            <a:r>
              <a:rPr sz="2100" b="0" u="none" strike="noStrike">
                <a:solidFill>
                  <a:schemeClr val="dk1"/>
                </a:solidFill>
                <a:latin typeface="Aptos"/>
                <a:ea typeface="Aptos"/>
                <a:cs typeface="Aptos"/>
              </a:rPr>
              <a:t>請按這裡編輯大綱文字格式</a:t>
            </a:r>
            <a:endParaRPr sz="2100" b="0" u="none" strike="noStrike">
              <a:solidFill>
                <a:schemeClr val="dk1"/>
              </a:solidFill>
              <a:latin typeface="Aptos"/>
              <a:ea typeface="Aptos"/>
              <a:cs typeface="Aptos"/>
            </a:endParaRPr>
          </a:p>
          <a:p xmlns:a="http://schemas.openxmlformats.org/drawingml/2006/main">
            <a:pPr marL="533520" lvl="1" indent="-228600" algn="l">
              <a:lnSpc>
                <a:spcPct val="90000"/>
              </a:lnSpc>
              <a:spcBef>
                <a:spcPts val="1134"/>
              </a:spcBef>
              <a:buClr>
                <a:srgbClr val="000000"/>
              </a:buClr>
              <a:buSzPct val="75000"/>
              <a:buFont typeface="Symbol"/>
              <a:buChar char=""/>
            </a:pPr>
            <a:r>
              <a:rPr sz="2100" b="0" u="none" strike="noStrike">
                <a:solidFill>
                  <a:schemeClr val="dk1"/>
                </a:solidFill>
                <a:latin typeface="Aptos"/>
                <a:ea typeface="Aptos"/>
                <a:cs typeface="Aptos"/>
              </a:rPr>
              <a:t>第二個大綱層次</a:t>
            </a:r>
            <a:endParaRPr sz="2100" b="0" u="none" strike="noStrike">
              <a:solidFill>
                <a:schemeClr val="dk1"/>
              </a:solidFill>
              <a:latin typeface="Aptos"/>
              <a:ea typeface="Aptos"/>
              <a:cs typeface="Aptos"/>
            </a:endParaRPr>
          </a:p>
          <a:p xmlns:a="http://schemas.openxmlformats.org/drawingml/2006/main">
            <a:pPr marL="838080" lvl="2" indent="-228600" algn="l">
              <a:lnSpc>
                <a:spcPct val="90000"/>
              </a:lnSpc>
              <a:spcBef>
                <a:spcPts val="850"/>
              </a:spcBef>
              <a:buClr>
                <a:srgbClr val="000000"/>
              </a:buClr>
              <a:buSzPct val="45000"/>
              <a:buFont typeface="Wingdings"/>
              <a:buChar char=""/>
            </a:pPr>
            <a:r>
              <a:rPr sz="2100" b="0" u="none" strike="noStrike">
                <a:solidFill>
                  <a:schemeClr val="dk1"/>
                </a:solidFill>
                <a:latin typeface="Aptos"/>
                <a:ea typeface="Aptos"/>
                <a:cs typeface="Aptos"/>
              </a:rPr>
              <a:t>第三個大綱層次</a:t>
            </a:r>
            <a:endParaRPr sz="2100" b="0" u="none" strike="noStrike">
              <a:solidFill>
                <a:schemeClr val="dk1"/>
              </a:solidFill>
              <a:latin typeface="Aptos"/>
              <a:ea typeface="Aptos"/>
              <a:cs typeface="Aptos"/>
            </a:endParaRPr>
          </a:p>
          <a:p xmlns:a="http://schemas.openxmlformats.org/drawingml/2006/main">
            <a:pPr marL="1143000" lvl="3" indent="-228600" algn="l">
              <a:lnSpc>
                <a:spcPct val="90000"/>
              </a:lnSpc>
              <a:spcBef>
                <a:spcPts val="567"/>
              </a:spcBef>
              <a:buClr>
                <a:srgbClr val="000000"/>
              </a:buClr>
              <a:buSzPct val="75000"/>
              <a:buFont typeface="Symbol"/>
              <a:buChar char=""/>
            </a:pPr>
            <a:r>
              <a:rPr sz="2100" b="0" u="none" strike="noStrike">
                <a:solidFill>
                  <a:schemeClr val="dk1"/>
                </a:solidFill>
                <a:latin typeface="Aptos"/>
                <a:ea typeface="Aptos"/>
                <a:cs typeface="Aptos"/>
              </a:rPr>
              <a:t>第四個大綱層次</a:t>
            </a:r>
            <a:endParaRPr sz="2100" b="0" u="none" strike="noStrike">
              <a:solidFill>
                <a:schemeClr val="dk1"/>
              </a:solidFill>
              <a:latin typeface="Aptos"/>
              <a:ea typeface="Aptos"/>
              <a:cs typeface="Aptos"/>
            </a:endParaRPr>
          </a:p>
          <a:p xmlns:a="http://schemas.openxmlformats.org/drawingml/2006/main">
            <a:pPr marL="1447920" lvl="4"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第五個大綱層次</a:t>
            </a:r>
            <a:endParaRPr sz="2100" b="0" u="none" strike="noStrike">
              <a:solidFill>
                <a:schemeClr val="dk1"/>
              </a:solidFill>
              <a:latin typeface="Aptos"/>
              <a:ea typeface="Aptos"/>
              <a:cs typeface="Aptos"/>
            </a:endParaRPr>
          </a:p>
          <a:p xmlns:a="http://schemas.openxmlformats.org/drawingml/2006/main">
            <a:pPr marL="1752480" lvl="5"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第六個大綱層次</a:t>
            </a:r>
            <a:endParaRPr sz="2100" b="0" u="none" strike="noStrike">
              <a:solidFill>
                <a:schemeClr val="dk1"/>
              </a:solidFill>
              <a:latin typeface="Aptos"/>
              <a:ea typeface="Aptos"/>
              <a:cs typeface="Aptos"/>
            </a:endParaRPr>
          </a:p>
          <a:p xmlns:a="http://schemas.openxmlformats.org/drawingml/2006/main">
            <a:pPr marL="2057400" lvl="6" indent="-228600" algn="l">
              <a:lnSpc>
                <a:spcPct val="90000"/>
              </a:lnSpc>
              <a:spcBef>
                <a:spcPts val="283"/>
              </a:spcBef>
              <a:buClr>
                <a:srgbClr val="000000"/>
              </a:buClr>
              <a:buSzPct val="45000"/>
              <a:buFont typeface="Wingdings"/>
              <a:buChar char=""/>
            </a:pPr>
            <a:r>
              <a:rPr sz="2100" b="0" u="none" strike="noStrike">
                <a:solidFill>
                  <a:schemeClr val="dk1"/>
                </a:solidFill>
                <a:latin typeface="Aptos"/>
                <a:ea typeface="Aptos"/>
                <a:cs typeface="Aptos"/>
              </a:rPr>
              <a:t>第七個大綱層次</a:t>
            </a:r>
            <a:endParaRPr sz="2100" b="0" u="none" strike="noStrike">
              <a:solidFill>
                <a:schemeClr val="dk1"/>
              </a:solidFill>
              <a:latin typeface="Aptos"/>
              <a:ea typeface="Aptos"/>
              <a:cs typeface="Aptos"/>
            </a:endParaRPr>
          </a:p>
        </p:txBody>
      </p:sp>
    </p:spTree>
  </p:cSld>
</p:sldLayout>
</file>

<file path=ppt/slideLayouts/slideLayout6.xml><?xml version="1.0" encoding="utf-8"?>
<p:sldLayout xmlns:p="http://schemas.openxmlformats.org/presentationml/2006/main" type="blank" preserve="1">
  <p:cSld name="Title and One Column">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PlaceHolder 1">
            <a:extLst xmlns:a="http://schemas.openxmlformats.org/drawingml/2006/main">
              <a:ext uri="{FF2B5EF4-FFF2-40B4-BE49-F238E27FC236}">
                <a16:creationId xmlns:a16="http://schemas.microsoft.com/office/drawing/2014/main" id="{982D4B22-3AF8-4396-8558-7C5E50759E26}"/>
              </a:ext>
            </a:extLst>
          </p:cNvPr>
          <p:cNvSpPr>
            <a:spLocks xmlns:a="http://schemas.openxmlformats.org/drawingml/2006/main" noGrp="1"/>
          </p:cNvSpPr>
          <p:nvPr>
            <p:ph type="title" idx="0"/>
          </p:nvPr>
        </p:nvSpPr>
        <p:spPr>
          <a:xfrm xmlns:a="http://schemas.openxmlformats.org/drawingml/2006/main">
            <a:off x="685800" y="533520"/>
            <a:ext cx="10820160" cy="837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indent="0" algn="l">
              <a:lnSpc>
                <a:spcPct val="90000"/>
              </a:lnSpc>
              <a:buNone/>
              <a:defRPr sz="3300" b="0" u="none" strike="noStrike">
                <a:solidFill>
                  <a:schemeClr val="dk1"/>
                </a:solidFill>
                <a:latin typeface="Aptos"/>
                <a:ea typeface="Aptos"/>
                <a:cs typeface="Aptos"/>
              </a:defRPr>
            </a:lvl1pPr>
          </a:lstStyle>
          <a:p xmlns:a="http://schemas.openxmlformats.org/drawingml/2006/main">
            <a:pPr indent="0" algn="l">
              <a:lnSpc>
                <a:spcPct val="90000"/>
              </a:lnSpc>
              <a:buNone/>
            </a:pPr>
            <a:r>
              <a:rPr sz="3300" b="0" u="none" strike="noStrike">
                <a:solidFill>
                  <a:schemeClr val="dk1"/>
                </a:solidFill>
                <a:latin typeface="Aptos"/>
                <a:ea typeface="Aptos"/>
                <a:cs typeface="Aptos"/>
              </a:rPr>
              <a:t>請</a:t>
            </a:r>
            <a:r>
              <a:rPr sz="3300" b="0" u="none" strike="noStrike">
                <a:solidFill>
                  <a:schemeClr val="dk1"/>
                </a:solidFill>
                <a:latin typeface="Aptos"/>
                <a:ea typeface="Aptos"/>
                <a:cs typeface="Aptos"/>
              </a:rPr>
              <a:t>按</a:t>
            </a:r>
            <a:r>
              <a:rPr sz="3300" b="0" u="none" strike="noStrike">
                <a:solidFill>
                  <a:schemeClr val="dk1"/>
                </a:solidFill>
                <a:latin typeface="Aptos"/>
                <a:ea typeface="Aptos"/>
                <a:cs typeface="Aptos"/>
              </a:rPr>
              <a:t>這</a:t>
            </a:r>
            <a:r>
              <a:rPr sz="3300" b="0" u="none" strike="noStrike">
                <a:solidFill>
                  <a:schemeClr val="dk1"/>
                </a:solidFill>
                <a:latin typeface="Aptos"/>
                <a:ea typeface="Aptos"/>
                <a:cs typeface="Aptos"/>
              </a:rPr>
              <a:t>裡</a:t>
            </a:r>
            <a:r>
              <a:rPr sz="3300" b="0" u="none" strike="noStrike">
                <a:solidFill>
                  <a:schemeClr val="dk1"/>
                </a:solidFill>
                <a:latin typeface="Aptos"/>
                <a:ea typeface="Aptos"/>
                <a:cs typeface="Aptos"/>
              </a:rPr>
              <a:t>編</a:t>
            </a:r>
            <a:r>
              <a:rPr sz="3300" b="0" u="none" strike="noStrike">
                <a:solidFill>
                  <a:schemeClr val="dk1"/>
                </a:solidFill>
                <a:latin typeface="Aptos"/>
                <a:ea typeface="Aptos"/>
                <a:cs typeface="Aptos"/>
              </a:rPr>
              <a:t>輯</a:t>
            </a:r>
            <a:r>
              <a:rPr sz="3300" b="0" u="none" strike="noStrike">
                <a:solidFill>
                  <a:schemeClr val="dk1"/>
                </a:solidFill>
                <a:latin typeface="Aptos"/>
                <a:ea typeface="Aptos"/>
                <a:cs typeface="Aptos"/>
              </a:rPr>
              <a:t>題</a:t>
            </a:r>
            <a:r>
              <a:rPr sz="3300" b="0" u="none" strike="noStrike">
                <a:solidFill>
                  <a:schemeClr val="dk1"/>
                </a:solidFill>
                <a:latin typeface="Aptos"/>
                <a:ea typeface="Aptos"/>
                <a:cs typeface="Aptos"/>
              </a:rPr>
              <a:t>名</a:t>
            </a:r>
            <a:r>
              <a:rPr sz="3300" b="0" u="none" strike="noStrike">
                <a:solidFill>
                  <a:schemeClr val="dk1"/>
                </a:solidFill>
                <a:latin typeface="Aptos"/>
                <a:ea typeface="Aptos"/>
                <a:cs typeface="Aptos"/>
              </a:rPr>
              <a:t>文</a:t>
            </a:r>
            <a:r>
              <a:rPr sz="3300" b="0" u="none" strike="noStrike">
                <a:solidFill>
                  <a:schemeClr val="dk1"/>
                </a:solidFill>
                <a:latin typeface="Aptos"/>
                <a:ea typeface="Aptos"/>
                <a:cs typeface="Aptos"/>
              </a:rPr>
              <a:t>字</a:t>
            </a:r>
            <a:r>
              <a:rPr sz="3300" b="0" u="none" strike="noStrike">
                <a:solidFill>
                  <a:schemeClr val="dk1"/>
                </a:solidFill>
                <a:latin typeface="Aptos"/>
                <a:ea typeface="Aptos"/>
                <a:cs typeface="Aptos"/>
              </a:rPr>
              <a:t>格</a:t>
            </a:r>
            <a:r>
              <a:rPr sz="3300" b="0" u="none" strike="noStrike">
                <a:solidFill>
                  <a:schemeClr val="dk1"/>
                </a:solidFill>
                <a:latin typeface="Aptos"/>
                <a:ea typeface="Aptos"/>
                <a:cs typeface="Aptos"/>
              </a:rPr>
              <a:t>式</a:t>
            </a:r>
            <a:endParaRPr sz="3300" b="0" u="none" strike="noStrike">
              <a:solidFill>
                <a:schemeClr val="dk1"/>
              </a:solidFill>
              <a:latin typeface="Aptos"/>
              <a:ea typeface="Aptos"/>
              <a:cs typeface="Aptos"/>
            </a:endParaRPr>
          </a:p>
        </p:txBody>
      </p:sp>
      <p:sp>
        <p:nvSpPr>
          <p:cNvPr id="12" name="PlaceHolder 2">
            <a:extLst xmlns:a="http://schemas.openxmlformats.org/drawingml/2006/main">
              <a:ext uri="{FF2B5EF4-FFF2-40B4-BE49-F238E27FC236}">
                <a16:creationId xmlns:a16="http://schemas.microsoft.com/office/drawing/2014/main" id="{A7669713-2391-421B-8D05-15174572D448}"/>
              </a:ext>
            </a:extLst>
          </p:cNvPr>
          <p:cNvSpPr>
            <a:spLocks xmlns:a="http://schemas.openxmlformats.org/drawingml/2006/main" noGrp="1"/>
          </p:cNvSpPr>
          <p:nvPr>
            <p:ph type="body" idx="0"/>
          </p:nvPr>
        </p:nvSpPr>
        <p:spPr>
          <a:xfrm xmlns:a="http://schemas.openxmlformats.org/drawingml/2006/main">
            <a:off x="685800" y="1905120"/>
            <a:ext cx="5028840" cy="42667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a:bodyPr>
          <a:lstStyle xmlns:a="http://schemas.openxmlformats.org/drawingml/2006/main">
            <a:lvl1pPr algn="l">
              <a:lnSpc>
                <a:spcPct val="90000"/>
              </a:lnSpc>
              <a:spcBef>
                <a:spcPts val="1417"/>
              </a:spcBef>
              <a:buClr>
                <a:srgbClr val="000000"/>
              </a:buClr>
              <a:buSzPct val="45000"/>
              <a:buFont typeface="Wingdings"/>
              <a:buChar char=""/>
              <a:defRPr sz="2250" b="0" u="none" strike="noStrike">
                <a:solidFill>
                  <a:schemeClr val="dk1"/>
                </a:solidFill>
                <a:latin typeface="Aptos"/>
                <a:ea typeface="Aptos"/>
                <a:cs typeface="Aptos"/>
              </a:defRPr>
            </a:lvl1pPr>
            <a:lvl2pPr algn="l">
              <a:lnSpc>
                <a:spcPct val="90000"/>
              </a:lnSpc>
              <a:spcBef>
                <a:spcPts val="1134"/>
              </a:spcBef>
              <a:buClr>
                <a:srgbClr val="000000"/>
              </a:buClr>
              <a:buSzPct val="75000"/>
              <a:buFont typeface="Symbol"/>
              <a:buChar char=""/>
              <a:defRPr sz="2250" b="0" u="none" strike="noStrike">
                <a:solidFill>
                  <a:schemeClr val="dk1"/>
                </a:solidFill>
                <a:latin typeface="Aptos"/>
                <a:ea typeface="Aptos"/>
                <a:cs typeface="Aptos"/>
              </a:defRPr>
            </a:lvl2pPr>
            <a:lvl3pPr algn="l">
              <a:lnSpc>
                <a:spcPct val="90000"/>
              </a:lnSpc>
              <a:spcBef>
                <a:spcPts val="850"/>
              </a:spcBef>
              <a:buClr>
                <a:srgbClr val="000000"/>
              </a:buClr>
              <a:buSzPct val="45000"/>
              <a:buFont typeface="Wingdings"/>
              <a:buChar char=""/>
              <a:defRPr sz="2250" b="0" u="none" strike="noStrike">
                <a:solidFill>
                  <a:schemeClr val="dk1"/>
                </a:solidFill>
                <a:latin typeface="Aptos"/>
                <a:ea typeface="Aptos"/>
                <a:cs typeface="Aptos"/>
              </a:defRPr>
            </a:lvl3pPr>
            <a:lvl4pPr algn="l">
              <a:lnSpc>
                <a:spcPct val="90000"/>
              </a:lnSpc>
              <a:spcBef>
                <a:spcPts val="567"/>
              </a:spcBef>
              <a:buClr>
                <a:srgbClr val="000000"/>
              </a:buClr>
              <a:buSzPct val="75000"/>
              <a:buFont typeface="Symbol"/>
              <a:buChar char=""/>
              <a:defRPr sz="2250" b="0" u="none" strike="noStrike">
                <a:solidFill>
                  <a:schemeClr val="dk1"/>
                </a:solidFill>
                <a:latin typeface="Aptos"/>
                <a:ea typeface="Aptos"/>
                <a:cs typeface="Aptos"/>
              </a:defRPr>
            </a:lvl4pPr>
            <a:lvl5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5pPr>
            <a:lvl6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6pPr>
            <a:lvl7pPr algn="l">
              <a:lnSpc>
                <a:spcPct val="90000"/>
              </a:lnSpc>
              <a:spcBef>
                <a:spcPts val="283"/>
              </a:spcBef>
              <a:buClr>
                <a:srgbClr val="000000"/>
              </a:buClr>
              <a:buSzPct val="45000"/>
              <a:buFont typeface="Wingdings"/>
              <a:buChar char=""/>
              <a:defRPr sz="2250" b="0" u="none" strike="noStrike">
                <a:solidFill>
                  <a:schemeClr val="dk1"/>
                </a:solidFill>
                <a:latin typeface="Aptos"/>
                <a:ea typeface="Aptos"/>
                <a:cs typeface="Aptos"/>
              </a:defRPr>
            </a:lvl7pPr>
          </a:lstStyle>
          <a:p xmlns:a="http://schemas.openxmlformats.org/drawingml/2006/main">
            <a:pPr marL="228600" indent="-228600" algn="l">
              <a:lnSpc>
                <a:spcPct val="90000"/>
              </a:lnSpc>
              <a:spcBef>
                <a:spcPts val="1417"/>
              </a:spcBef>
              <a:buClr>
                <a:srgbClr val="000000"/>
              </a:buClr>
              <a:buSzPct val="45000"/>
              <a:buFont typeface="Wingdings"/>
              <a:buChar char=""/>
            </a:pPr>
            <a:r>
              <a:rPr sz="2250" b="0" u="none" strike="noStrike">
                <a:solidFill>
                  <a:schemeClr val="dk1"/>
                </a:solidFill>
                <a:latin typeface="Aptos"/>
                <a:ea typeface="Aptos"/>
                <a:cs typeface="Aptos"/>
              </a:rPr>
              <a:t>請按這裡編輯大綱文字格式</a:t>
            </a:r>
            <a:endParaRPr sz="2250" b="0" u="none" strike="noStrike">
              <a:solidFill>
                <a:schemeClr val="dk1"/>
              </a:solidFill>
              <a:latin typeface="Aptos"/>
              <a:ea typeface="Aptos"/>
              <a:cs typeface="Aptos"/>
            </a:endParaRPr>
          </a:p>
          <a:p xmlns:a="http://schemas.openxmlformats.org/drawingml/2006/main">
            <a:pPr marL="533520" lvl="1" indent="-228600" algn="l">
              <a:lnSpc>
                <a:spcPct val="90000"/>
              </a:lnSpc>
              <a:spcBef>
                <a:spcPts val="1134"/>
              </a:spcBef>
              <a:buClr>
                <a:srgbClr val="000000"/>
              </a:buClr>
              <a:buSzPct val="75000"/>
              <a:buFont typeface="Symbol"/>
              <a:buChar char=""/>
            </a:pPr>
            <a:r>
              <a:rPr sz="2250" b="0" u="none" strike="noStrike">
                <a:solidFill>
                  <a:schemeClr val="dk1"/>
                </a:solidFill>
                <a:latin typeface="Aptos"/>
                <a:ea typeface="Aptos"/>
                <a:cs typeface="Aptos"/>
              </a:rPr>
              <a:t>第二個大綱層次</a:t>
            </a:r>
            <a:endParaRPr sz="2250" b="0" u="none" strike="noStrike">
              <a:solidFill>
                <a:schemeClr val="dk1"/>
              </a:solidFill>
              <a:latin typeface="Aptos"/>
              <a:ea typeface="Aptos"/>
              <a:cs typeface="Aptos"/>
            </a:endParaRPr>
          </a:p>
          <a:p xmlns:a="http://schemas.openxmlformats.org/drawingml/2006/main">
            <a:pPr marL="838080" lvl="2" indent="-228600" algn="l">
              <a:lnSpc>
                <a:spcPct val="90000"/>
              </a:lnSpc>
              <a:spcBef>
                <a:spcPts val="850"/>
              </a:spcBef>
              <a:buClr>
                <a:srgbClr val="000000"/>
              </a:buClr>
              <a:buSzPct val="45000"/>
              <a:buFont typeface="Wingdings"/>
              <a:buChar char=""/>
            </a:pPr>
            <a:r>
              <a:rPr sz="2250" b="0" u="none" strike="noStrike">
                <a:solidFill>
                  <a:schemeClr val="dk1"/>
                </a:solidFill>
                <a:latin typeface="Aptos"/>
                <a:ea typeface="Aptos"/>
                <a:cs typeface="Aptos"/>
              </a:rPr>
              <a:t>第三個大綱層次</a:t>
            </a:r>
            <a:endParaRPr sz="2250" b="0" u="none" strike="noStrike">
              <a:solidFill>
                <a:schemeClr val="dk1"/>
              </a:solidFill>
              <a:latin typeface="Aptos"/>
              <a:ea typeface="Aptos"/>
              <a:cs typeface="Aptos"/>
            </a:endParaRPr>
          </a:p>
          <a:p xmlns:a="http://schemas.openxmlformats.org/drawingml/2006/main">
            <a:pPr marL="1143000" lvl="3" indent="-228600" algn="l">
              <a:lnSpc>
                <a:spcPct val="90000"/>
              </a:lnSpc>
              <a:spcBef>
                <a:spcPts val="567"/>
              </a:spcBef>
              <a:buClr>
                <a:srgbClr val="000000"/>
              </a:buClr>
              <a:buSzPct val="75000"/>
              <a:buFont typeface="Symbol"/>
              <a:buChar char=""/>
            </a:pPr>
            <a:r>
              <a:rPr sz="2250" b="0" u="none" strike="noStrike">
                <a:solidFill>
                  <a:schemeClr val="dk1"/>
                </a:solidFill>
                <a:latin typeface="Aptos"/>
                <a:ea typeface="Aptos"/>
                <a:cs typeface="Aptos"/>
              </a:rPr>
              <a:t>第四個大綱層次</a:t>
            </a:r>
            <a:endParaRPr sz="2250" b="0" u="none" strike="noStrike">
              <a:solidFill>
                <a:schemeClr val="dk1"/>
              </a:solidFill>
              <a:latin typeface="Aptos"/>
              <a:ea typeface="Aptos"/>
              <a:cs typeface="Aptos"/>
            </a:endParaRPr>
          </a:p>
          <a:p xmlns:a="http://schemas.openxmlformats.org/drawingml/2006/main">
            <a:pPr marL="1447920" lvl="4"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第五個大綱層次</a:t>
            </a:r>
            <a:endParaRPr sz="2250" b="0" u="none" strike="noStrike">
              <a:solidFill>
                <a:schemeClr val="dk1"/>
              </a:solidFill>
              <a:latin typeface="Aptos"/>
              <a:ea typeface="Aptos"/>
              <a:cs typeface="Aptos"/>
            </a:endParaRPr>
          </a:p>
          <a:p xmlns:a="http://schemas.openxmlformats.org/drawingml/2006/main">
            <a:pPr marL="1752480" lvl="5"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第六個大綱層次</a:t>
            </a:r>
            <a:endParaRPr sz="2250" b="0" u="none" strike="noStrike">
              <a:solidFill>
                <a:schemeClr val="dk1"/>
              </a:solidFill>
              <a:latin typeface="Aptos"/>
              <a:ea typeface="Aptos"/>
              <a:cs typeface="Aptos"/>
            </a:endParaRPr>
          </a:p>
          <a:p xmlns:a="http://schemas.openxmlformats.org/drawingml/2006/main">
            <a:pPr marL="2057400" lvl="6" indent="-228600" algn="l">
              <a:lnSpc>
                <a:spcPct val="90000"/>
              </a:lnSpc>
              <a:spcBef>
                <a:spcPts val="283"/>
              </a:spcBef>
              <a:buClr>
                <a:srgbClr val="000000"/>
              </a:buClr>
              <a:buSzPct val="45000"/>
              <a:buFont typeface="Wingdings"/>
              <a:buChar char=""/>
            </a:pPr>
            <a:r>
              <a:rPr sz="2250" b="0" u="none" strike="noStrike">
                <a:solidFill>
                  <a:schemeClr val="dk1"/>
                </a:solidFill>
                <a:latin typeface="Aptos"/>
                <a:ea typeface="Aptos"/>
                <a:cs typeface="Aptos"/>
              </a:rPr>
              <a:t>第七個大綱層次</a:t>
            </a:r>
            <a:endParaRPr sz="2250" b="0" u="none" strike="noStrike">
              <a:solidFill>
                <a:schemeClr val="dk1"/>
              </a:solidFill>
              <a:latin typeface="Aptos"/>
              <a:ea typeface="Aptos"/>
              <a:cs typeface="Aptos"/>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a5b0b72a9a4496" /><Relationship Type="http://schemas.openxmlformats.org/officeDocument/2006/relationships/slideLayout" Target="/ppt/slideLayouts/slideLayout1.xml" Id="R6fad738c740a4f1f" /><Relationship Type="http://schemas.openxmlformats.org/officeDocument/2006/relationships/slideLayout" Target="/ppt/slideLayouts/slideLayout2.xml" Id="R4f94655eb2e54a79" /><Relationship Type="http://schemas.openxmlformats.org/officeDocument/2006/relationships/slideLayout" Target="/ppt/slideLayouts/slideLayout3.xml" Id="Rec9f23063f014da8" /><Relationship Type="http://schemas.openxmlformats.org/officeDocument/2006/relationships/slideLayout" Target="/ppt/slideLayouts/slideLayout4.xml" Id="Ra039fdccd6e44ef6" /><Relationship Type="http://schemas.openxmlformats.org/officeDocument/2006/relationships/slideLayout" Target="/ppt/slideLayouts/slideLayout5.xml" Id="R6afbebe2a2714b5c" /><Relationship Type="http://schemas.openxmlformats.org/officeDocument/2006/relationships/slideLayout" Target="/ppt/slideLayouts/slideLayout6.xml" Id="R364cfb0eecc043b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fad738c740a4f1f"/>
    <p:sldLayoutId xmlns:r="http://schemas.openxmlformats.org/officeDocument/2006/relationships" id="2147483650" r:id="R4f94655eb2e54a79"/>
    <p:sldLayoutId xmlns:r="http://schemas.openxmlformats.org/officeDocument/2006/relationships" id="2147483651" r:id="Rec9f23063f014da8"/>
    <p:sldLayoutId xmlns:r="http://schemas.openxmlformats.org/officeDocument/2006/relationships" id="2147483652" r:id="Ra039fdccd6e44ef6"/>
    <p:sldLayoutId xmlns:r="http://schemas.openxmlformats.org/officeDocument/2006/relationships" id="2147483653" r:id="R6afbebe2a2714b5c"/>
    <p:sldLayoutId xmlns:r="http://schemas.openxmlformats.org/officeDocument/2006/relationships" id="2147483654" r:id="R364cfb0eecc043bb"/>
  </p:sldLayoutIdLst>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92533ad4e9447a4" /><Relationship Type="http://schemas.openxmlformats.org/officeDocument/2006/relationships/notesSlide" Target="/ppt/notesSlides/notesSlide1.xml" Id="R453cd2b7c69940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25f7052c07544fd" /><Relationship Type="http://schemas.openxmlformats.org/officeDocument/2006/relationships/notesSlide" Target="/ppt/notesSlides/notesSlide2.xml" Id="R53c7758dcfd54b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0a286e3975b4d82" /><Relationship Type="http://schemas.openxmlformats.org/officeDocument/2006/relationships/notesSlide" Target="/ppt/notesSlides/notesSlide3.xml" Id="R4aafaf64edf74b5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461a795a3f746f0" /><Relationship Type="http://schemas.openxmlformats.org/officeDocument/2006/relationships/notesSlide" Target="/ppt/notesSlides/notesSlide4.xml" Id="Re5ce9d8877bc43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512369017724e5b" /><Relationship Type="http://schemas.openxmlformats.org/officeDocument/2006/relationships/notesSlide" Target="/ppt/notesSlides/notesSlide5.xml" Id="R65f15f8022cd4e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474c95dee7043b9" /><Relationship Type="http://schemas.openxmlformats.org/officeDocument/2006/relationships/chart" Target="/ppt/slides/charts/chart1.xml" Id="R4920caaf388c41be" /><Relationship Type="http://schemas.openxmlformats.org/officeDocument/2006/relationships/notesSlide" Target="/ppt/notesSlides/notesSlide6.xml" Id="R3505bf75f0e546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e4dcc9e64dd46bf" /><Relationship Type="http://schemas.openxmlformats.org/officeDocument/2006/relationships/notesSlide" Target="/ppt/notesSlides/notesSlide7.xml" Id="R8d2f570a83b241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f0e898bd37b49ed" /><Relationship Type="http://schemas.openxmlformats.org/officeDocument/2006/relationships/notesSlide" Target="/ppt/notesSlides/notesSlide8.xml" Id="R217eb5fd77a74ff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06047027b134bc6" /><Relationship Type="http://schemas.openxmlformats.org/officeDocument/2006/relationships/notesSlide" Target="/ppt/notesSlides/notesSlide9.xml" Id="R3f8f86bc5e3443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5ca76ce3705468d" /><Relationship Type="http://schemas.openxmlformats.org/officeDocument/2006/relationships/chart" Target="/ppt/slides/charts/chart2.xml" Id="R73318d98dbc54226" /><Relationship Type="http://schemas.openxmlformats.org/officeDocument/2006/relationships/notesSlide" Target="/ppt/notesSlides/notesSlide10.xml" Id="R10670de58d644cb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7729fa4c2ca45db" /><Relationship Type="http://schemas.openxmlformats.org/officeDocument/2006/relationships/notesSlide" Target="/ppt/notesSlides/notesSlide11.xml" Id="Rc4adb61997b4418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6ee83af01ae4a9a" /><Relationship Type="http://schemas.openxmlformats.org/officeDocument/2006/relationships/notesSlide" Target="/ppt/notesSlides/notesSlide12.xml" Id="Re9f461db18b94f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dcb9c508cf946bb" /><Relationship Type="http://schemas.openxmlformats.org/officeDocument/2006/relationships/chart" Target="/ppt/slides/charts/chart3.xml" Id="R39e99cacf0eb40bf" /><Relationship Type="http://schemas.openxmlformats.org/officeDocument/2006/relationships/notesSlide" Target="/ppt/notesSlides/notesSlide13.xml" Id="Rb0c97e01c0c9428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7f47a383e3342fd" /><Relationship Type="http://schemas.openxmlformats.org/officeDocument/2006/relationships/notesSlide" Target="/ppt/notesSlides/notesSlide14.xml" Id="R6bd8b7e9eddc4c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03e6afd1a8d4daa" /><Relationship Type="http://schemas.openxmlformats.org/officeDocument/2006/relationships/notesSlide" Target="/ppt/notesSlides/notesSlide15.xml" Id="R7c755631fd3044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0bd7ec3ab1b4745" /><Relationship Type="http://schemas.openxmlformats.org/officeDocument/2006/relationships/notesSlide" Target="/ppt/notesSlides/notesSlide16.xml" Id="R1bc8ee7da551467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31ebe4052194e87" /><Relationship Type="http://schemas.openxmlformats.org/officeDocument/2006/relationships/notesSlide" Target="/ppt/notesSlides/notesSlide17.xml" Id="R663eadb08f3f41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e82996bdc6e4582" /><Relationship Type="http://schemas.openxmlformats.org/officeDocument/2006/relationships/notesSlide" Target="/ppt/notesSlides/notesSlide18.xml" Id="Rb622b1d42610482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9017bc34ec3498b" /><Relationship Type="http://schemas.openxmlformats.org/officeDocument/2006/relationships/image" Target="/ppt/media/image.png" Id="R28172528982b46b6" /><Relationship Type="http://schemas.openxmlformats.org/officeDocument/2006/relationships/image" Target="/ppt/media/image2.png" Id="R518641c52f5e40bd" /><Relationship Type="http://schemas.openxmlformats.org/officeDocument/2006/relationships/notesSlide" Target="/ppt/notesSlides/notesSlide19.xml" Id="R351abf85e3184f1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b02339384b5417f" /><Relationship Type="http://schemas.openxmlformats.org/officeDocument/2006/relationships/notesSlide" Target="/ppt/notesSlides/notesSlide20.xml" Id="Rc92fd0093b52499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d96755410e749a9" /><Relationship Type="http://schemas.openxmlformats.org/officeDocument/2006/relationships/notesSlide" Target="/ppt/notesSlides/notesSlide21.xml" Id="Rc76c5828bcab44d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6db4e93d6c44a4d" /><Relationship Type="http://schemas.openxmlformats.org/officeDocument/2006/relationships/notesSlide" Target="/ppt/notesSlides/notesSlide22.xml" Id="Rd889c4ea21844ed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5f8c9d5822c40cc" /><Relationship Type="http://schemas.openxmlformats.org/officeDocument/2006/relationships/notesSlide" Target="/ppt/notesSlides/notesSlide23.xml" Id="R560af3fe1609492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64c46f76f874104" /><Relationship Type="http://schemas.openxmlformats.org/officeDocument/2006/relationships/notesSlide" Target="/ppt/notesSlides/notesSlide24.xml" Id="Rd332b0b351aa417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b6b8776a6da4452" /><Relationship Type="http://schemas.openxmlformats.org/officeDocument/2006/relationships/notesSlide" Target="/ppt/notesSlides/notesSlide25.xml" Id="R43fdcfcb7b224ce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4813ab89f6d94940" /><Relationship Type="http://schemas.openxmlformats.org/officeDocument/2006/relationships/notesSlide" Target="/ppt/notesSlides/notesSlide26.xml" Id="R402f10700cb84ef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chart1.xml><?xml version="1.0" encoding="utf-8"?>
<c:chartSpace xmlns:a="http://schemas.openxmlformats.org/drawingml/2006/main" xmlns:c="http://schemas.openxmlformats.org/drawingml/2006/chart" xmlns:r="http://schemas.openxmlformats.org/officeDocument/2006/relationships">
  <c:lang val="en-US"/>
  <c:chart>
    <c:plotArea>
      <c:scatterChart>
        <c:scatterStyle val="marker"/>
        <c:varyColors val="0"/>
        <c:ser>
          <c:idx val="0"/>
          <c:order val="0"/>
          <c:spPr>
            <a:ln>
              <a:noFill/>
            </a:ln>
          </c:spPr>
          <c:tx>
            <c:v>初始軍隊</c:v>
          </c:tx>
          <c:marker>
            <c:symbol val="circle"/>
            <c:size val="11"/>
            <c:spPr>
              <a:solidFill>
                <a:srgbClr val="087F8C"/>
              </a:solidFill>
            </c:spPr>
          </c:marker>
          <c:dLbls>
            <c:dLbl>
              <c:idx val="0"/>
              <c:tx>
                <c:rich>
                  <a:bodyPr/>
                  <a:lstStyle/>
                  <a:p>
                    <a:r>
                      <a:rPr sz="1575">
                        <a:latin typeface="Microsoft JhengHei"/>
                        <a:ea typeface="Microsoft JhengHei"/>
                        <a:cs typeface="Microsoft JhengHei"/>
                      </a:rPr>
                      <a:t>P₁／K</a:t>
                    </a:r>
                  </a:p>
                </c:rich>
              </c:tx>
              <c:txPr>
                <a:bodyPr anchorCtr="1"/>
                <a:lstStyle/>
                <a:p>
                  <a:pPr>
                    <a:defRPr sz="1575">
                      <a:latin typeface="Microsoft JhengHei"/>
                      <a:ea typeface="Microsoft JhengHei"/>
                      <a:cs typeface="Microsoft JhengHei"/>
                    </a:defRPr>
                  </a:pPr>
                </a:p>
              </c:txPr>
              <c:dLblPos val="t"/>
              <c:showLegendKey val="0"/>
            </c:dLbl>
            <c:dLbl>
              <c:idx val="1"/>
              <c:tx>
                <c:rich>
                  <a:bodyPr/>
                  <a:lstStyle/>
                  <a:p>
                    <a:r>
                      <a:rPr sz="1575">
                        <a:latin typeface="Microsoft JhengHei"/>
                        <a:ea typeface="Microsoft JhengHei"/>
                        <a:cs typeface="Microsoft JhengHei"/>
                      </a:rPr>
                      <a:t>P₂／C</a:t>
                    </a:r>
                  </a:p>
                </c:rich>
              </c:tx>
              <c:txPr>
                <a:bodyPr anchorCtr="1"/>
                <a:lstStyle/>
                <a:p>
                  <a:pPr>
                    <a:defRPr sz="1575">
                      <a:latin typeface="Microsoft JhengHei"/>
                      <a:ea typeface="Microsoft JhengHei"/>
                      <a:cs typeface="Microsoft JhengHei"/>
                    </a:defRPr>
                  </a:pPr>
                </a:p>
              </c:txPr>
              <c:dLblPos val="t"/>
              <c:showLegendKey val="0"/>
            </c:dLbl>
            <c:dLbl>
              <c:idx val="2"/>
              <c:tx>
                <c:rich>
                  <a:bodyPr/>
                  <a:lstStyle/>
                  <a:p>
                    <a:r>
                      <a:rPr sz="1575">
                        <a:latin typeface="Microsoft JhengHei"/>
                        <a:ea typeface="Microsoft JhengHei"/>
                        <a:cs typeface="Microsoft JhengHei"/>
                      </a:rPr>
                      <a:t>P₃</a:t>
                    </a:r>
                  </a:p>
                </c:rich>
              </c:tx>
              <c:txPr>
                <a:bodyPr anchorCtr="1"/>
                <a:lstStyle/>
                <a:p>
                  <a:pPr>
                    <a:defRPr sz="1575">
                      <a:latin typeface="Microsoft JhengHei"/>
                      <a:ea typeface="Microsoft JhengHei"/>
                      <a:cs typeface="Microsoft JhengHei"/>
                    </a:defRPr>
                  </a:pPr>
                </a:p>
              </c:txPr>
              <c:dLblPos val="t"/>
              <c:showLegendKey val="0"/>
            </c:dLbl>
            <c:dLbl>
              <c:idx val="3"/>
              <c:tx>
                <c:rich>
                  <a:bodyPr/>
                  <a:lstStyle/>
                  <a:p>
                    <a:r>
                      <a:rPr sz="1575">
                        <a:latin typeface="Microsoft JhengHei"/>
                        <a:ea typeface="Microsoft JhengHei"/>
                        <a:cs typeface="Microsoft JhengHei"/>
                      </a:rPr>
                      <a:t>P₄</a:t>
                    </a:r>
                  </a:p>
                </c:rich>
              </c:tx>
              <c:txPr>
                <a:bodyPr anchorCtr="1"/>
                <a:lstStyle/>
                <a:p>
                  <a:pPr>
                    <a:defRPr sz="1575">
                      <a:latin typeface="Microsoft JhengHei"/>
                      <a:ea typeface="Microsoft JhengHei"/>
                      <a:cs typeface="Microsoft JhengHei"/>
                    </a:defRPr>
                  </a:pPr>
                </a:p>
              </c:txPr>
              <c:dLblPos val="t"/>
              <c:showLegendKey val="0"/>
            </c:dLbl>
            <c:showLegendKey val="0"/>
          </c:dLbls>
          <c:xVal>
            <c:numRef>
              <c:f>'Chart Data'!$A$2:$A$5</c:f>
              <c:numCache>
                <c:formatCode>General</c:formatCode>
                <c:ptCount val="4"/>
                <c:pt idx="0">
                  <c:v>1</c:v>
                </c:pt>
                <c:pt idx="1">
                  <c:v>2</c:v>
                </c:pt>
                <c:pt idx="2">
                  <c:v>4</c:v>
                </c:pt>
                <c:pt idx="3">
                  <c:v>-4</c:v>
                </c:pt>
              </c:numCache>
            </c:numRef>
          </c:xVal>
          <c:yVal>
            <c:numRef>
              <c:f>'Chart Data'!$B$2:$B$5</c:f>
              <c:numCache>
                <c:formatCode>General</c:formatCode>
                <c:ptCount val="4"/>
                <c:pt idx="0">
                  <c:v>1</c:v>
                </c:pt>
                <c:pt idx="1">
                  <c:v>0</c:v>
                </c:pt>
                <c:pt idx="2">
                  <c:v>3</c:v>
                </c:pt>
                <c:pt idx="3">
                  <c:v>-4</c:v>
                </c:pt>
              </c:numCache>
            </c:numRef>
          </c:yVal>
          <c:smooth val="0"/>
        </c:ser>
        <c:dLbls>
          <c:txPr>
            <a:bodyPr anchorCtr="1"/>
            <a:lstStyle/>
            <a:p>
              <a:pPr>
                <a:defRPr>
                  <a:latin typeface="Microsoft JhengHei"/>
                  <a:ea typeface="Microsoft JhengHei"/>
                  <a:cs typeface="Microsoft JhengHei"/>
                </a:defRPr>
              </a:pPr>
            </a:p>
          </c:txPr>
          <c:showLegendKey val="0"/>
          <c:showVal val="0"/>
          <c:showCatName val="0"/>
          <c:showSerName val="0"/>
          <c:showPercent val="0"/>
          <c:showBubbleSize val="0"/>
          <c:showLeaderLines val="0"/>
        </c:dLbls>
        <c:axId val="48650112"/>
        <c:axId val="48672768"/>
      </c:scatterChart>
      <c:valAx>
        <c:axId val="48672768"/>
        <c:scaling>
          <c:orientation val="minMax"/>
          <c:max val="5"/>
          <c:min val="-5"/>
        </c:scaling>
        <c:delete val="0"/>
        <c:axPos val="l"/>
        <c:majorGridlines>
          <c:spPr>
            <a:ln w="9525">
              <a:solidFill>
                <a:srgbClr val="CEDADF"/>
              </a:solidFill>
            </a:ln>
          </c:spPr>
        </c:majorGridlines>
        <c:title>
          <c:tx>
            <c:rich>
              <a:bodyPr/>
              <a:lstStyle/>
              <a:p>
                <a:r>
                  <a:rPr>
                    <a:latin typeface="Microsoft JhengHei"/>
                    <a:ea typeface="Microsoft JhengHei"/>
                    <a:cs typeface="Microsoft JhengHei"/>
                  </a:rPr>
                  <a:t>x₂</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50112"/>
        <c:majorUnit val="5"/>
      </c:valAx>
      <c:valAx>
        <c:axId val="48650112"/>
        <c:scaling>
          <c:orientation val="minMax"/>
          <c:max val="5"/>
          <c:min val="-5"/>
        </c:scaling>
        <c:delete val="0"/>
        <c:axPos val="b"/>
        <c:majorGridlines>
          <c:spPr>
            <a:ln w="9525">
              <a:solidFill>
                <a:srgbClr val="CEDADF"/>
              </a:solidFill>
            </a:ln>
          </c:spPr>
        </c:majorGridlines>
        <c:title>
          <c:tx>
            <c:rich>
              <a:bodyPr/>
              <a:lstStyle/>
              <a:p>
                <a:r>
                  <a:rPr>
                    <a:latin typeface="Microsoft JhengHei"/>
                    <a:ea typeface="Microsoft JhengHei"/>
                    <a:cs typeface="Microsoft JhengHei"/>
                  </a:rPr>
                  <a:t>x₁</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72768"/>
        <c:majorUnit val="5"/>
      </c:valAx>
      <c:spPr>
        <a:solidFill>
          <a:srgbClr val="FAFBFC"/>
        </a:solidFill>
      </c:spPr>
    </c:plotArea>
    <c:plotVisOnly val="1"/>
  </c:chart>
  <c:spPr>
    <a:solidFill>
      <a:srgbClr val="FAFBFC"/>
    </a:solidFill>
  </c:spPr>
  <c:externalData r:id="rIdChartSnapshot1">
    <c:autoUpdate val="0"/>
  </c:externalData>
</c:chartSpace>
</file>

<file path=ppt/slides/charts/chart2.xml><?xml version="1.0" encoding="utf-8"?>
<c:chartSpace xmlns:a="http://schemas.openxmlformats.org/drawingml/2006/main" xmlns:c="http://schemas.openxmlformats.org/drawingml/2006/chart" xmlns:r="http://schemas.openxmlformats.org/officeDocument/2006/relationships">
  <c:lang val="en-US"/>
  <c:chart>
    <c:plotArea>
      <c:scatterChart>
        <c:scatterStyle val="lineMarker"/>
        <c:varyColors val="0"/>
        <c:ser>
          <c:idx val="0"/>
          <c:order val="0"/>
          <c:tx>
            <c:v>P₃ 的候選移動</c:v>
          </c:tx>
          <c:spPr>
            <a:ln w="28575">
              <a:solidFill>
                <a:srgbClr val="087F8C"/>
              </a:solidFill>
            </a:ln>
          </c:spPr>
          <c:marker>
            <c:symbol val="circle"/>
            <c:size val="11"/>
            <c:spPr>
              <a:solidFill>
                <a:srgbClr val="087F8C"/>
              </a:solidFill>
            </c:spPr>
          </c:marker>
          <c:dLbls>
            <c:dLbl>
              <c:idx val="0"/>
              <c:tx>
                <c:rich>
                  <a:bodyPr/>
                  <a:lstStyle/>
                  <a:p>
                    <a:r>
                      <a:rPr sz="1500">
                        <a:latin typeface="Microsoft JhengHei"/>
                        <a:ea typeface="Microsoft JhengHei"/>
                        <a:cs typeface="Microsoft JhengHei"/>
                      </a:rPr>
                      <a:t>原位置 (4,3)</a:t>
                    </a:r>
                  </a:p>
                </c:rich>
              </c:tx>
              <c:txPr>
                <a:bodyPr anchorCtr="1"/>
                <a:lstStyle/>
                <a:p>
                  <a:pPr>
                    <a:defRPr sz="1500">
                      <a:latin typeface="Microsoft JhengHei"/>
                      <a:ea typeface="Microsoft JhengHei"/>
                      <a:cs typeface="Microsoft JhengHei"/>
                    </a:defRPr>
                  </a:pPr>
                </a:p>
              </c:txPr>
              <c:dLblPos val="l"/>
              <c:showLegendKey val="0"/>
            </c:dLbl>
            <c:dLbl>
              <c:idx val="1"/>
              <c:tx>
                <c:rich>
                  <a:bodyPr/>
                  <a:lstStyle/>
                  <a:p>
                    <a:r>
                      <a:rPr sz="1500">
                        <a:latin typeface="Microsoft JhengHei"/>
                        <a:ea typeface="Microsoft JhengHei"/>
                        <a:cs typeface="Microsoft JhengHei"/>
                      </a:rPr>
                      <a:t>接受 (4.5,1)</a:t>
                    </a:r>
                  </a:p>
                </c:rich>
              </c:tx>
              <c:txPr>
                <a:bodyPr anchorCtr="1"/>
                <a:lstStyle/>
                <a:p>
                  <a:pPr>
                    <a:defRPr sz="1500">
                      <a:latin typeface="Microsoft JhengHei"/>
                      <a:ea typeface="Microsoft JhengHei"/>
                      <a:cs typeface="Microsoft JhengHei"/>
                    </a:defRPr>
                  </a:pPr>
                </a:p>
              </c:txPr>
              <c:dLblPos val="b"/>
              <c:showLegendKey val="0"/>
            </c:dLbl>
            <c:showLegendKey val="0"/>
          </c:dLbls>
          <c:xVal>
            <c:numRef>
              <c:f>'Chart Data'!$A$2:$A$3</c:f>
              <c:numCache>
                <c:formatCode>General</c:formatCode>
                <c:ptCount val="2"/>
                <c:pt idx="0">
                  <c:v>4</c:v>
                </c:pt>
                <c:pt idx="1">
                  <c:v>4.5</c:v>
                </c:pt>
              </c:numCache>
            </c:numRef>
          </c:xVal>
          <c:yVal>
            <c:numRef>
              <c:f>'Chart Data'!$B$2:$B$3</c:f>
              <c:numCache>
                <c:formatCode>General</c:formatCode>
                <c:ptCount val="2"/>
                <c:pt idx="0">
                  <c:v>3</c:v>
                </c:pt>
                <c:pt idx="1">
                  <c:v>1</c:v>
                </c:pt>
              </c:numCache>
            </c:numRef>
          </c:yVal>
          <c:smooth val="0"/>
        </c:ser>
        <c:dLbls>
          <c:txPr>
            <a:bodyPr anchorCtr="1"/>
            <a:lstStyle/>
            <a:p>
              <a:pPr>
                <a:defRPr>
                  <a:latin typeface="Microsoft JhengHei"/>
                  <a:ea typeface="Microsoft JhengHei"/>
                  <a:cs typeface="Microsoft JhengHei"/>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0"/>
        </c:scaling>
        <c:delete val="0"/>
        <c:axPos val="l"/>
        <c:majorGridlines>
          <c:spPr>
            <a:ln w="9525">
              <a:solidFill>
                <a:srgbClr val="CEDADF"/>
              </a:solidFill>
            </a:ln>
          </c:spPr>
        </c:majorGridlines>
        <c:title>
          <c:tx>
            <c:rich>
              <a:bodyPr/>
              <a:lstStyle/>
              <a:p>
                <a:r>
                  <a:rPr>
                    <a:latin typeface="Microsoft JhengHei"/>
                    <a:ea typeface="Microsoft JhengHei"/>
                    <a:cs typeface="Microsoft JhengHei"/>
                  </a:rPr>
                  <a:t>x₂</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50112"/>
        <c:majorUnit val="1"/>
      </c:valAx>
      <c:valAx>
        <c:axId val="48650112"/>
        <c:scaling>
          <c:orientation val="minMax"/>
          <c:max val="5"/>
          <c:min val="0"/>
        </c:scaling>
        <c:delete val="0"/>
        <c:axPos val="b"/>
        <c:majorGridlines>
          <c:spPr>
            <a:ln w="9525">
              <a:solidFill>
                <a:srgbClr val="CEDADF"/>
              </a:solidFill>
            </a:ln>
          </c:spPr>
        </c:majorGridlines>
        <c:title>
          <c:tx>
            <c:rich>
              <a:bodyPr/>
              <a:lstStyle/>
              <a:p>
                <a:r>
                  <a:rPr>
                    <a:latin typeface="Microsoft JhengHei"/>
                    <a:ea typeface="Microsoft JhengHei"/>
                    <a:cs typeface="Microsoft JhengHei"/>
                  </a:rPr>
                  <a:t>x₁</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72768"/>
        <c:majorUnit val="1"/>
      </c:valAx>
      <c:spPr>
        <a:solidFill>
          <a:srgbClr val="FAFBFC"/>
        </a:solidFill>
      </c:spPr>
    </c:plotArea>
    <c:plotVisOnly val="1"/>
  </c:chart>
  <c:spPr>
    <a:solidFill>
      <a:srgbClr val="FAFBFC"/>
    </a:solidFill>
  </c:spPr>
  <c:externalData r:id="rIdChartSnapshot1">
    <c:autoUpdate val="0"/>
  </c:externalData>
</c:chartSpace>
</file>

<file path=ppt/slides/charts/chart3.xml><?xml version="1.0" encoding="utf-8"?>
<c:chartSpace xmlns:a="http://schemas.openxmlformats.org/drawingml/2006/main" xmlns:c="http://schemas.openxmlformats.org/drawingml/2006/chart" xmlns:r="http://schemas.openxmlformats.org/officeDocument/2006/relationships">
  <c:lang val="en-US"/>
  <c:chart>
    <c:plotArea>
      <c:scatterChart>
        <c:scatterStyle val="lineMarker"/>
        <c:varyColors val="0"/>
        <c:ser>
          <c:idx val="0"/>
          <c:order val="0"/>
          <c:tx>
            <c:v>P₃ 的候選移動</c:v>
          </c:tx>
          <c:spPr>
            <a:ln w="28575">
              <a:solidFill>
                <a:srgbClr val="AC4C30"/>
              </a:solidFill>
            </a:ln>
          </c:spPr>
          <c:marker>
            <c:symbol val="circle"/>
            <c:size val="11"/>
            <c:spPr>
              <a:solidFill>
                <a:srgbClr val="AC4C30"/>
              </a:solidFill>
            </c:spPr>
          </c:marker>
          <c:dLbls>
            <c:dLbl>
              <c:idx val="0"/>
              <c:tx>
                <c:rich>
                  <a:bodyPr/>
                  <a:lstStyle/>
                  <a:p>
                    <a:r>
                      <a:rPr sz="1500">
                        <a:latin typeface="Microsoft JhengHei"/>
                        <a:ea typeface="Microsoft JhengHei"/>
                        <a:cs typeface="Microsoft JhengHei"/>
                      </a:rPr>
                      <a:t>原位置 (4,3)</a:t>
                    </a:r>
                  </a:p>
                </c:rich>
              </c:tx>
              <c:txPr>
                <a:bodyPr anchorCtr="1"/>
                <a:lstStyle/>
                <a:p>
                  <a:pPr>
                    <a:defRPr sz="1500">
                      <a:latin typeface="Microsoft JhengHei"/>
                      <a:ea typeface="Microsoft JhengHei"/>
                      <a:cs typeface="Microsoft JhengHei"/>
                    </a:defRPr>
                  </a:pPr>
                </a:p>
              </c:txPr>
              <c:dLblPos val="l"/>
              <c:showLegendKey val="0"/>
            </c:dLbl>
            <c:dLbl>
              <c:idx val="1"/>
              <c:tx>
                <c:rich>
                  <a:bodyPr/>
                  <a:lstStyle/>
                  <a:p>
                    <a:r>
                      <a:rPr sz="1500">
                        <a:latin typeface="Microsoft JhengHei"/>
                        <a:ea typeface="Microsoft JhengHei"/>
                        <a:cs typeface="Microsoft JhengHei"/>
                      </a:rPr>
                      <a:t>拒絕 (4.5,2.5)</a:t>
                    </a:r>
                  </a:p>
                </c:rich>
              </c:tx>
              <c:txPr>
                <a:bodyPr anchorCtr="1"/>
                <a:lstStyle/>
                <a:p>
                  <a:pPr>
                    <a:defRPr sz="1500">
                      <a:latin typeface="Microsoft JhengHei"/>
                      <a:ea typeface="Microsoft JhengHei"/>
                      <a:cs typeface="Microsoft JhengHei"/>
                    </a:defRPr>
                  </a:pPr>
                </a:p>
              </c:txPr>
              <c:dLblPos val="b"/>
              <c:showLegendKey val="0"/>
            </c:dLbl>
            <c:showLegendKey val="0"/>
          </c:dLbls>
          <c:xVal>
            <c:numRef>
              <c:f>'Chart Data'!$A$2:$A$3</c:f>
              <c:numCache>
                <c:formatCode>General</c:formatCode>
                <c:ptCount val="2"/>
                <c:pt idx="0">
                  <c:v>4</c:v>
                </c:pt>
                <c:pt idx="1">
                  <c:v>4.5</c:v>
                </c:pt>
              </c:numCache>
            </c:numRef>
          </c:xVal>
          <c:yVal>
            <c:numRef>
              <c:f>'Chart Data'!$B$2:$B$3</c:f>
              <c:numCache>
                <c:formatCode>General</c:formatCode>
                <c:ptCount val="2"/>
                <c:pt idx="0">
                  <c:v>3</c:v>
                </c:pt>
                <c:pt idx="1">
                  <c:v>2.5</c:v>
                </c:pt>
              </c:numCache>
            </c:numRef>
          </c:yVal>
          <c:smooth val="0"/>
        </c:ser>
        <c:dLbls>
          <c:txPr>
            <a:bodyPr anchorCtr="1"/>
            <a:lstStyle/>
            <a:p>
              <a:pPr>
                <a:defRPr>
                  <a:latin typeface="Microsoft JhengHei"/>
                  <a:ea typeface="Microsoft JhengHei"/>
                  <a:cs typeface="Microsoft JhengHei"/>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0"/>
        </c:scaling>
        <c:delete val="0"/>
        <c:axPos val="l"/>
        <c:majorGridlines>
          <c:spPr>
            <a:ln w="9525">
              <a:solidFill>
                <a:srgbClr val="CEDADF"/>
              </a:solidFill>
            </a:ln>
          </c:spPr>
        </c:majorGridlines>
        <c:title>
          <c:tx>
            <c:rich>
              <a:bodyPr/>
              <a:lstStyle/>
              <a:p>
                <a:r>
                  <a:rPr>
                    <a:latin typeface="Microsoft JhengHei"/>
                    <a:ea typeface="Microsoft JhengHei"/>
                    <a:cs typeface="Microsoft JhengHei"/>
                  </a:rPr>
                  <a:t>x₂</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50112"/>
        <c:majorUnit val="1"/>
      </c:valAx>
      <c:valAx>
        <c:axId val="48650112"/>
        <c:scaling>
          <c:orientation val="minMax"/>
          <c:max val="5"/>
          <c:min val="0"/>
        </c:scaling>
        <c:delete val="0"/>
        <c:axPos val="b"/>
        <c:majorGridlines>
          <c:spPr>
            <a:ln w="9525">
              <a:solidFill>
                <a:srgbClr val="CEDADF"/>
              </a:solidFill>
            </a:ln>
          </c:spPr>
        </c:majorGridlines>
        <c:title>
          <c:tx>
            <c:rich>
              <a:bodyPr/>
              <a:lstStyle/>
              <a:p>
                <a:r>
                  <a:rPr>
                    <a:latin typeface="Microsoft JhengHei"/>
                    <a:ea typeface="Microsoft JhengHei"/>
                    <a:cs typeface="Microsoft JhengHei"/>
                  </a:rPr>
                  <a:t>x₁</a:t>
                </a:r>
              </a:p>
            </c:rich>
          </c:tx>
          <c:overlay val="0"/>
          <c:txPr>
            <a:bodyPr anchorCtr="1"/>
            <a:lstStyle/>
            <a:p>
              <a:pPr>
                <a:defRPr>
                  <a:latin typeface="Microsoft JhengHei"/>
                  <a:ea typeface="Microsoft JhengHei"/>
                  <a:cs typeface="Microsoft JhengHei"/>
                </a:defRPr>
              </a:pPr>
            </a:p>
          </c:txPr>
        </c:title>
        <c:numFmt formatCode="General"/>
        <c:majorTickMark val="none"/>
        <c:minorTickMark val="none"/>
        <c:spPr>
          <a:ln w="9525">
            <a:solidFill>
              <a:srgbClr val="D4D4D4"/>
            </a:solidFill>
            <a:prstDash val="solid"/>
          </a:ln>
        </c:spPr>
        <c:txPr>
          <a:bodyPr anchorCtr="1"/>
          <a:lstStyle/>
          <a:p>
            <a:pPr>
              <a:defRPr sz="1425">
                <a:solidFill>
                  <a:srgbClr val="536879"/>
                </a:solidFill>
                <a:latin typeface="Microsoft JhengHei"/>
                <a:ea typeface="Microsoft JhengHei"/>
                <a:cs typeface="Microsoft JhengHei"/>
              </a:defRPr>
            </a:pPr>
          </a:p>
        </c:txPr>
        <c:crossAx val="48672768"/>
        <c:majorUnit val="1"/>
      </c:valAx>
      <c:spPr>
        <a:solidFill>
          <a:srgbClr val="FAFBFC"/>
        </a:solidFill>
      </c:spPr>
    </c:plotArea>
    <c:plotVisOnly val="1"/>
  </c:chart>
  <c:spPr>
    <a:solidFill>
      <a:srgbClr val="FAFBFC"/>
    </a:solidFill>
  </c:spPr>
  <c:externalData r:id="rIdChartSnapshot1">
    <c:autoUpdate val="0"/>
  </c:externalData>
</c:chartSpace>
</file>

<file path=ppt/slides/charts/colors.xml><?xml version="1.0" encoding="utf-8"?>
<cs:colorStyle xmlns:cs="http://schemas.microsoft.com/office/drawing/2012/chartStyle" meth="cycle" id="10">
  <a:schemeClr xmlns:a="http://schemas.openxmlformats.org/drawingml/2006/main" val="accent1"/>
</cs:colorStyle>
</file>

<file path=ppt/slides/charts/colors2.xml><?xml version="1.0" encoding="utf-8"?>
<cs:colorStyle xmlns:cs="http://schemas.microsoft.com/office/drawing/2012/chartStyle" meth="cycle" id="10">
  <a:schemeClr xmlns:a="http://schemas.openxmlformats.org/drawingml/2006/main" val="accent1"/>
</cs:colorStyle>
</file>

<file path=ppt/slides/charts/colors3.xml><?xml version="1.0" encoding="utf-8"?>
<cs:colorStyle xmlns:cs="http://schemas.microsoft.com/office/drawing/2012/chartStyle" meth="cycle" id="10">
  <a:schemeClr xmlns:a="http://schemas.openxmlformats.org/drawingml/2006/main" val="accent1"/>
</cs:colorStyle>
</file>

<file path=ppt/slides/charts/style.xml><?xml version="1.0" encoding="utf-8"?>
<cs:chartStyle xmlns:cs="http://schemas.microsoft.com/office/drawing/2012/chartStyle" id="419">
  <cs:axisTitle>
    <cs:lnRef idx="0"/>
    <cs:fillRef idx="0"/>
    <cs:effectRef idx="0"/>
    <cs:fontRef idx="minor"/>
  </cs:axisTitle>
  <cs:categoryAxis>
    <cs:lnRef idx="0"/>
    <cs:fillRef idx="0"/>
    <cs:effectRef idx="0"/>
    <cs:fontRef idx="minor"/>
  </cs:categoryAxis>
  <cs:chartArea mods="allowNoFillOverride allowNoLineOverride">
    <cs:lnRef idx="0"/>
    <cs:fillRef idx="0"/>
    <cs:effectRef idx="0"/>
    <cs:fontRef idx="minor">
      <a:schemeClr xmlns:a="http://schemas.openxmlformats.org/drawingml/2006/main" val="tx1"/>
    </cs:fontRef>
    <cs:spPr>
      <a:solidFill xmlns:a="http://schemas.openxmlformats.org/drawingml/2006/main">
        <a:schemeClr val="bg1"/>
      </a:solidFill>
      <a:ln xmlns:a="http://schemas.openxmlformats.org/drawingml/2006/main" w="9525" cap="flat" cmpd="sng">
        <a:solidFill>
          <a:schemeClr val="tx1">
            <a:lumMod val="15000"/>
            <a:lumOff val="85000"/>
          </a:schemeClr>
        </a:solidFill>
        <a:round/>
      </a:ln>
    </cs:spPr>
  </cs:chartArea>
  <cs:dataLabel>
    <cs:lnRef idx="0"/>
    <cs:fillRef idx="0"/>
    <cs:effectRef idx="0"/>
    <cs:fontRef idx="minor"/>
  </cs:dataLabel>
  <cs:dataPoint>
    <cs:lnRef idx="0"/>
    <cs:fillRef idx="0">
      <cs:styleClr val="auto"/>
    </cs:fillRef>
    <cs:effectRef idx="0"/>
    <cs:fontRef idx="minor"/>
    <cs:spPr>
      <a:solidFill xmlns:a="http://schemas.openxmlformats.org/drawingml/2006/main">
        <a:schemeClr val="phClr"/>
      </a:solidFill>
    </cs:spPr>
  </cs:dataPoint>
  <cs:dataPoint3D>
    <cs:lnRef idx="0"/>
    <cs:fillRef idx="0"/>
    <cs:effectRef idx="0"/>
    <cs:fontRef idx="minor"/>
  </cs:dataPoint3D>
  <cs:dataPointLine>
    <cs:lnRef idx="0"/>
    <cs:fillRef idx="0"/>
    <cs:effectRef idx="0"/>
    <cs:fontRef idx="minor"/>
  </cs:dataPointLine>
  <cs:dataPointMarker>
    <cs:lnRef idx="0"/>
    <cs:fillRef idx="0"/>
    <cs:effectRef idx="0"/>
    <cs:fontRef idx="minor"/>
  </cs:dataPointMarker>
  <cs:dataPointMarkerLayout/>
  <cs:dataPointWireframe>
    <cs:lnRef idx="0"/>
    <cs:fillRef idx="0"/>
    <cs:effectRef idx="0"/>
    <cs:fontRef idx="minor"/>
  </cs:dataPointWireframe>
  <cs:dataTable>
    <cs:lnRef idx="0"/>
    <cs:fillRef idx="0"/>
    <cs:effectRef idx="0"/>
    <cs:fontRef idx="minor"/>
  </cs:dataTable>
  <cs:downBar>
    <cs:lnRef idx="0"/>
    <cs:fillRef idx="0"/>
    <cs:effectRef idx="0"/>
    <cs:fontRef idx="minor"/>
  </cs:downBar>
  <cs:dropLine>
    <cs:lnRef idx="0"/>
    <cs:fillRef idx="0"/>
    <cs:effectRef idx="0"/>
    <cs:fontRef idx="minor"/>
  </cs:dropLine>
  <cs:errorBar>
    <cs:lnRef idx="0"/>
    <cs:fillRef idx="0"/>
    <cs:effectRef idx="0"/>
    <cs:fontRef idx="minor"/>
  </cs:errorBar>
  <cs:floor>
    <cs:lnRef idx="0"/>
    <cs:fillRef idx="0"/>
    <cs:effectRef idx="0"/>
    <cs:fontRef idx="minor"/>
  </cs:floor>
  <cs:gridlineMajor>
    <cs:lnRef idx="0"/>
    <cs:fillRef idx="0"/>
    <cs:effectRef idx="0"/>
    <cs:fontRef idx="minor"/>
  </cs:gridlineMajor>
  <cs:gridlineMinor>
    <cs:lnRef idx="0"/>
    <cs:fillRef idx="0"/>
    <cs:effectRef idx="0"/>
    <cs:fontRef idx="minor"/>
  </cs:gridlineMinor>
  <cs:hiLoLine>
    <cs:lnRef idx="0"/>
    <cs:fillRef idx="0"/>
    <cs:effectRef idx="0"/>
    <cs:fontRef idx="minor"/>
  </cs:hiLoLine>
  <cs:leaderLine>
    <cs:lnRef idx="0"/>
    <cs:fillRef idx="0"/>
    <cs:effectRef idx="0"/>
    <cs:fontRef idx="minor"/>
  </cs:leaderLine>
  <cs:legend>
    <cs:lnRef idx="0"/>
    <cs:fillRef idx="0"/>
    <cs:effectRef idx="0"/>
    <cs:fontRef idx="minor"/>
  </cs:legend>
  <cs:plotArea>
    <cs:lnRef idx="0"/>
    <cs:fillRef idx="0"/>
    <cs:effectRef idx="0"/>
    <cs:fontRef idx="minor"/>
  </cs:plotArea>
  <cs:plotArea3D>
    <cs:lnRef idx="0"/>
    <cs:fillRef idx="0"/>
    <cs:effectRef idx="0"/>
    <cs:fontRef idx="minor"/>
  </cs:plotArea3D>
  <cs:seriesAxis>
    <cs:lnRef idx="0"/>
    <cs:fillRef idx="0"/>
    <cs:effectRef idx="0"/>
    <cs:fontRef idx="minor"/>
  </cs:seriesAxis>
  <cs:seriesLine>
    <cs:lnRef idx="0"/>
    <cs:fillRef idx="0"/>
    <cs:effectRef idx="0"/>
    <cs:fontRef idx="minor"/>
  </cs:seriesLine>
  <cs:title>
    <cs:lnRef idx="0"/>
    <cs:fillRef idx="0"/>
    <cs:effectRef idx="0"/>
    <cs:fontRef idx="minor"/>
  </cs:title>
  <cs:trendline>
    <cs:lnRef idx="0"/>
    <cs:fillRef idx="0"/>
    <cs:effectRef idx="0"/>
    <cs:fontRef idx="minor"/>
  </cs:trendline>
  <cs:trendlineLabel>
    <cs:lnRef idx="0"/>
    <cs:fillRef idx="0"/>
    <cs:effectRef idx="0"/>
    <cs:fontRef idx="minor"/>
  </cs:trendlineLabel>
  <cs:upBar>
    <cs:lnRef idx="0"/>
    <cs:fillRef idx="0"/>
    <cs:effectRef idx="0"/>
    <cs:fontRef idx="minor"/>
  </cs:upBar>
  <cs:valueAxis>
    <cs:lnRef idx="0"/>
    <cs:fillRef idx="0"/>
    <cs:effectRef idx="0"/>
    <cs:fontRef idx="minor"/>
  </cs:valueAxis>
  <cs:wall>
    <cs:lnRef idx="0"/>
    <cs:fillRef idx="0"/>
    <cs:effectRef idx="0"/>
    <cs:fontRef idx="minor"/>
  </cs:wall>
</cs:chartStyle>
</file>

<file path=ppt/slides/charts/style2.xml><?xml version="1.0" encoding="utf-8"?>
<cs:chartStyle xmlns:cs="http://schemas.microsoft.com/office/drawing/2012/chartStyle" id="419">
  <cs:axisTitle>
    <cs:lnRef idx="0"/>
    <cs:fillRef idx="0"/>
    <cs:effectRef idx="0"/>
    <cs:fontRef idx="minor"/>
  </cs:axisTitle>
  <cs:categoryAxis>
    <cs:lnRef idx="0"/>
    <cs:fillRef idx="0"/>
    <cs:effectRef idx="0"/>
    <cs:fontRef idx="minor"/>
  </cs:categoryAxis>
  <cs:chartArea mods="allowNoFillOverride allowNoLineOverride">
    <cs:lnRef idx="0"/>
    <cs:fillRef idx="0"/>
    <cs:effectRef idx="0"/>
    <cs:fontRef idx="minor">
      <a:schemeClr xmlns:a="http://schemas.openxmlformats.org/drawingml/2006/main" val="tx1"/>
    </cs:fontRef>
    <cs:spPr>
      <a:solidFill xmlns:a="http://schemas.openxmlformats.org/drawingml/2006/main">
        <a:schemeClr val="bg1"/>
      </a:solidFill>
      <a:ln xmlns:a="http://schemas.openxmlformats.org/drawingml/2006/main" w="9525" cap="flat" cmpd="sng">
        <a:solidFill>
          <a:schemeClr val="tx1">
            <a:lumMod val="15000"/>
            <a:lumOff val="85000"/>
          </a:schemeClr>
        </a:solidFill>
        <a:round/>
      </a:ln>
    </cs:spPr>
  </cs:chartArea>
  <cs:dataLabel>
    <cs:lnRef idx="0"/>
    <cs:fillRef idx="0"/>
    <cs:effectRef idx="0"/>
    <cs:fontRef idx="minor"/>
  </cs:dataLabel>
  <cs:dataPoint>
    <cs:lnRef idx="0"/>
    <cs:fillRef idx="0">
      <cs:styleClr val="auto"/>
    </cs:fillRef>
    <cs:effectRef idx="0"/>
    <cs:fontRef idx="minor"/>
    <cs:spPr>
      <a:solidFill xmlns:a="http://schemas.openxmlformats.org/drawingml/2006/main">
        <a:schemeClr val="phClr"/>
      </a:solidFill>
    </cs:spPr>
  </cs:dataPoint>
  <cs:dataPoint3D>
    <cs:lnRef idx="0"/>
    <cs:fillRef idx="0"/>
    <cs:effectRef idx="0"/>
    <cs:fontRef idx="minor"/>
  </cs:dataPoint3D>
  <cs:dataPointLine>
    <cs:lnRef idx="0"/>
    <cs:fillRef idx="0"/>
    <cs:effectRef idx="0"/>
    <cs:fontRef idx="minor"/>
  </cs:dataPointLine>
  <cs:dataPointMarker>
    <cs:lnRef idx="0"/>
    <cs:fillRef idx="0"/>
    <cs:effectRef idx="0"/>
    <cs:fontRef idx="minor"/>
  </cs:dataPointMarker>
  <cs:dataPointMarkerLayout/>
  <cs:dataPointWireframe>
    <cs:lnRef idx="0"/>
    <cs:fillRef idx="0"/>
    <cs:effectRef idx="0"/>
    <cs:fontRef idx="minor"/>
  </cs:dataPointWireframe>
  <cs:dataTable>
    <cs:lnRef idx="0"/>
    <cs:fillRef idx="0"/>
    <cs:effectRef idx="0"/>
    <cs:fontRef idx="minor"/>
  </cs:dataTable>
  <cs:downBar>
    <cs:lnRef idx="0"/>
    <cs:fillRef idx="0"/>
    <cs:effectRef idx="0"/>
    <cs:fontRef idx="minor"/>
  </cs:downBar>
  <cs:dropLine>
    <cs:lnRef idx="0"/>
    <cs:fillRef idx="0"/>
    <cs:effectRef idx="0"/>
    <cs:fontRef idx="minor"/>
  </cs:dropLine>
  <cs:errorBar>
    <cs:lnRef idx="0"/>
    <cs:fillRef idx="0"/>
    <cs:effectRef idx="0"/>
    <cs:fontRef idx="minor"/>
  </cs:errorBar>
  <cs:floor>
    <cs:lnRef idx="0"/>
    <cs:fillRef idx="0"/>
    <cs:effectRef idx="0"/>
    <cs:fontRef idx="minor"/>
  </cs:floor>
  <cs:gridlineMajor>
    <cs:lnRef idx="0"/>
    <cs:fillRef idx="0"/>
    <cs:effectRef idx="0"/>
    <cs:fontRef idx="minor"/>
  </cs:gridlineMajor>
  <cs:gridlineMinor>
    <cs:lnRef idx="0"/>
    <cs:fillRef idx="0"/>
    <cs:effectRef idx="0"/>
    <cs:fontRef idx="minor"/>
  </cs:gridlineMinor>
  <cs:hiLoLine>
    <cs:lnRef idx="0"/>
    <cs:fillRef idx="0"/>
    <cs:effectRef idx="0"/>
    <cs:fontRef idx="minor"/>
  </cs:hiLoLine>
  <cs:leaderLine>
    <cs:lnRef idx="0"/>
    <cs:fillRef idx="0"/>
    <cs:effectRef idx="0"/>
    <cs:fontRef idx="minor"/>
  </cs:leaderLine>
  <cs:legend>
    <cs:lnRef idx="0"/>
    <cs:fillRef idx="0"/>
    <cs:effectRef idx="0"/>
    <cs:fontRef idx="minor"/>
  </cs:legend>
  <cs:plotArea>
    <cs:lnRef idx="0"/>
    <cs:fillRef idx="0"/>
    <cs:effectRef idx="0"/>
    <cs:fontRef idx="minor"/>
  </cs:plotArea>
  <cs:plotArea3D>
    <cs:lnRef idx="0"/>
    <cs:fillRef idx="0"/>
    <cs:effectRef idx="0"/>
    <cs:fontRef idx="minor"/>
  </cs:plotArea3D>
  <cs:seriesAxis>
    <cs:lnRef idx="0"/>
    <cs:fillRef idx="0"/>
    <cs:effectRef idx="0"/>
    <cs:fontRef idx="minor"/>
  </cs:seriesAxis>
  <cs:seriesLine>
    <cs:lnRef idx="0"/>
    <cs:fillRef idx="0"/>
    <cs:effectRef idx="0"/>
    <cs:fontRef idx="minor"/>
  </cs:seriesLine>
  <cs:title>
    <cs:lnRef idx="0"/>
    <cs:fillRef idx="0"/>
    <cs:effectRef idx="0"/>
    <cs:fontRef idx="minor"/>
  </cs:title>
  <cs:trendline>
    <cs:lnRef idx="0"/>
    <cs:fillRef idx="0"/>
    <cs:effectRef idx="0"/>
    <cs:fontRef idx="minor"/>
  </cs:trendline>
  <cs:trendlineLabel>
    <cs:lnRef idx="0"/>
    <cs:fillRef idx="0"/>
    <cs:effectRef idx="0"/>
    <cs:fontRef idx="minor"/>
  </cs:trendlineLabel>
  <cs:upBar>
    <cs:lnRef idx="0"/>
    <cs:fillRef idx="0"/>
    <cs:effectRef idx="0"/>
    <cs:fontRef idx="minor"/>
  </cs:upBar>
  <cs:valueAxis>
    <cs:lnRef idx="0"/>
    <cs:fillRef idx="0"/>
    <cs:effectRef idx="0"/>
    <cs:fontRef idx="minor"/>
  </cs:valueAxis>
  <cs:wall>
    <cs:lnRef idx="0"/>
    <cs:fillRef idx="0"/>
    <cs:effectRef idx="0"/>
    <cs:fontRef idx="minor"/>
  </cs:wall>
</cs:chartStyle>
</file>

<file path=ppt/slides/charts/style3.xml><?xml version="1.0" encoding="utf-8"?>
<cs:chartStyle xmlns:cs="http://schemas.microsoft.com/office/drawing/2012/chartStyle" id="419">
  <cs:axisTitle>
    <cs:lnRef idx="0"/>
    <cs:fillRef idx="0"/>
    <cs:effectRef idx="0"/>
    <cs:fontRef idx="minor"/>
  </cs:axisTitle>
  <cs:categoryAxis>
    <cs:lnRef idx="0"/>
    <cs:fillRef idx="0"/>
    <cs:effectRef idx="0"/>
    <cs:fontRef idx="minor"/>
  </cs:categoryAxis>
  <cs:chartArea mods="allowNoFillOverride allowNoLineOverride">
    <cs:lnRef idx="0"/>
    <cs:fillRef idx="0"/>
    <cs:effectRef idx="0"/>
    <cs:fontRef idx="minor">
      <a:schemeClr xmlns:a="http://schemas.openxmlformats.org/drawingml/2006/main" val="tx1"/>
    </cs:fontRef>
    <cs:spPr>
      <a:solidFill xmlns:a="http://schemas.openxmlformats.org/drawingml/2006/main">
        <a:schemeClr val="bg1"/>
      </a:solidFill>
      <a:ln xmlns:a="http://schemas.openxmlformats.org/drawingml/2006/main" w="9525" cap="flat" cmpd="sng">
        <a:solidFill>
          <a:schemeClr val="tx1">
            <a:lumMod val="15000"/>
            <a:lumOff val="85000"/>
          </a:schemeClr>
        </a:solidFill>
        <a:round/>
      </a:ln>
    </cs:spPr>
  </cs:chartArea>
  <cs:dataLabel>
    <cs:lnRef idx="0"/>
    <cs:fillRef idx="0"/>
    <cs:effectRef idx="0"/>
    <cs:fontRef idx="minor"/>
  </cs:dataLabel>
  <cs:dataPoint>
    <cs:lnRef idx="0"/>
    <cs:fillRef idx="0">
      <cs:styleClr val="auto"/>
    </cs:fillRef>
    <cs:effectRef idx="0"/>
    <cs:fontRef idx="minor"/>
    <cs:spPr>
      <a:solidFill xmlns:a="http://schemas.openxmlformats.org/drawingml/2006/main">
        <a:schemeClr val="phClr"/>
      </a:solidFill>
    </cs:spPr>
  </cs:dataPoint>
  <cs:dataPoint3D>
    <cs:lnRef idx="0"/>
    <cs:fillRef idx="0"/>
    <cs:effectRef idx="0"/>
    <cs:fontRef idx="minor"/>
  </cs:dataPoint3D>
  <cs:dataPointLine>
    <cs:lnRef idx="0"/>
    <cs:fillRef idx="0"/>
    <cs:effectRef idx="0"/>
    <cs:fontRef idx="minor"/>
  </cs:dataPointLine>
  <cs:dataPointMarker>
    <cs:lnRef idx="0"/>
    <cs:fillRef idx="0"/>
    <cs:effectRef idx="0"/>
    <cs:fontRef idx="minor"/>
  </cs:dataPointMarker>
  <cs:dataPointMarkerLayout/>
  <cs:dataPointWireframe>
    <cs:lnRef idx="0"/>
    <cs:fillRef idx="0"/>
    <cs:effectRef idx="0"/>
    <cs:fontRef idx="minor"/>
  </cs:dataPointWireframe>
  <cs:dataTable>
    <cs:lnRef idx="0"/>
    <cs:fillRef idx="0"/>
    <cs:effectRef idx="0"/>
    <cs:fontRef idx="minor"/>
  </cs:dataTable>
  <cs:downBar>
    <cs:lnRef idx="0"/>
    <cs:fillRef idx="0"/>
    <cs:effectRef idx="0"/>
    <cs:fontRef idx="minor"/>
  </cs:downBar>
  <cs:dropLine>
    <cs:lnRef idx="0"/>
    <cs:fillRef idx="0"/>
    <cs:effectRef idx="0"/>
    <cs:fontRef idx="minor"/>
  </cs:dropLine>
  <cs:errorBar>
    <cs:lnRef idx="0"/>
    <cs:fillRef idx="0"/>
    <cs:effectRef idx="0"/>
    <cs:fontRef idx="minor"/>
  </cs:errorBar>
  <cs:floor>
    <cs:lnRef idx="0"/>
    <cs:fillRef idx="0"/>
    <cs:effectRef idx="0"/>
    <cs:fontRef idx="minor"/>
  </cs:floor>
  <cs:gridlineMajor>
    <cs:lnRef idx="0"/>
    <cs:fillRef idx="0"/>
    <cs:effectRef idx="0"/>
    <cs:fontRef idx="minor"/>
  </cs:gridlineMajor>
  <cs:gridlineMinor>
    <cs:lnRef idx="0"/>
    <cs:fillRef idx="0"/>
    <cs:effectRef idx="0"/>
    <cs:fontRef idx="minor"/>
  </cs:gridlineMinor>
  <cs:hiLoLine>
    <cs:lnRef idx="0"/>
    <cs:fillRef idx="0"/>
    <cs:effectRef idx="0"/>
    <cs:fontRef idx="minor"/>
  </cs:hiLoLine>
  <cs:leaderLine>
    <cs:lnRef idx="0"/>
    <cs:fillRef idx="0"/>
    <cs:effectRef idx="0"/>
    <cs:fontRef idx="minor"/>
  </cs:leaderLine>
  <cs:legend>
    <cs:lnRef idx="0"/>
    <cs:fillRef idx="0"/>
    <cs:effectRef idx="0"/>
    <cs:fontRef idx="minor"/>
  </cs:legend>
  <cs:plotArea>
    <cs:lnRef idx="0"/>
    <cs:fillRef idx="0"/>
    <cs:effectRef idx="0"/>
    <cs:fontRef idx="minor"/>
  </cs:plotArea>
  <cs:plotArea3D>
    <cs:lnRef idx="0"/>
    <cs:fillRef idx="0"/>
    <cs:effectRef idx="0"/>
    <cs:fontRef idx="minor"/>
  </cs:plotArea3D>
  <cs:seriesAxis>
    <cs:lnRef idx="0"/>
    <cs:fillRef idx="0"/>
    <cs:effectRef idx="0"/>
    <cs:fontRef idx="minor"/>
  </cs:seriesAxis>
  <cs:seriesLine>
    <cs:lnRef idx="0"/>
    <cs:fillRef idx="0"/>
    <cs:effectRef idx="0"/>
    <cs:fontRef idx="minor"/>
  </cs:seriesLine>
  <cs:title>
    <cs:lnRef idx="0"/>
    <cs:fillRef idx="0"/>
    <cs:effectRef idx="0"/>
    <cs:fontRef idx="minor"/>
  </cs:title>
  <cs:trendline>
    <cs:lnRef idx="0"/>
    <cs:fillRef idx="0"/>
    <cs:effectRef idx="0"/>
    <cs:fontRef idx="minor"/>
  </cs:trendline>
  <cs:trendlineLabel>
    <cs:lnRef idx="0"/>
    <cs:fillRef idx="0"/>
    <cs:effectRef idx="0"/>
    <cs:fontRef idx="minor"/>
  </cs:trendlineLabel>
  <cs:upBar>
    <cs:lnRef idx="0"/>
    <cs:fillRef idx="0"/>
    <cs:effectRef idx="0"/>
    <cs:fontRef idx="minor"/>
  </cs:upBar>
  <cs:valueAxis>
    <cs:lnRef idx="0"/>
    <cs:fillRef idx="0"/>
    <cs:effectRef idx="0"/>
    <cs:fontRef idx="minor"/>
  </cs:valueAxis>
  <cs:wall>
    <cs:lnRef idx="0"/>
    <cs:fillRef idx="0"/>
    <cs:effectRef idx="0"/>
    <cs:fontRef idx="minor"/>
  </cs:wall>
</cs:chartStyle>
</file>

<file path=ppt/slides/slide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7C77D78F-7BEB-47FF-A747-87F83B8C9D6F}"/>
              </a:ext>
            </a:extLst>
          </p:cNvPr>
          <p:cNvSpPr>
            <a:spLocks xmlns:a="http://schemas.openxmlformats.org/drawingml/2006/main" noGrp="1"/>
          </p:cNvSpPr>
          <p:nvPr/>
        </p:nvSpPr>
        <p:spPr>
          <a:xfrm xmlns:a="http://schemas.openxmlformats.org/drawingml/2006/main">
            <a:off x="685800" y="714240"/>
            <a:ext cx="10820160" cy="3996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1" u="none" strike="noStrike">
                <a:solidFill>
                  <a:srgbClr val="087F8C"/>
                </a:solidFill>
                <a:latin typeface="Microsoft JhengHei"/>
                <a:ea typeface="Microsoft JhengHei"/>
                <a:cs typeface="Microsoft JhengHei"/>
              </a:rPr>
              <a:t>最佳化演算法　論文研讀報告</a:t>
            </a:r>
            <a:endParaRPr sz="2020" b="0" u="none" strike="noStrike">
              <a:solidFill>
                <a:srgbClr val="000000"/>
              </a:solidFill>
              <a:latin typeface="Arial"/>
              <a:ea typeface="Arial"/>
              <a:cs typeface="Arial"/>
            </a:endParaRPr>
          </a:p>
        </p:txBody>
      </p:sp>
      <p:sp>
        <p:nvSpPr>
          <p:cNvPr id="20" name="">
            <a:extLst xmlns:a="http://schemas.openxmlformats.org/drawingml/2006/main">
              <a:ext uri="{FF2B5EF4-FFF2-40B4-BE49-F238E27FC236}">
                <a16:creationId xmlns:a16="http://schemas.microsoft.com/office/drawing/2014/main" id="{D34CB29F-5BDB-4A40-B86E-18C2FE89C1FA}"/>
              </a:ext>
            </a:extLst>
          </p:cNvPr>
          <p:cNvSpPr>
            <a:spLocks xmlns:a="http://schemas.openxmlformats.org/drawingml/2006/main" noGrp="1"/>
          </p:cNvSpPr>
          <p:nvPr/>
        </p:nvSpPr>
        <p:spPr>
          <a:xfrm xmlns:a="http://schemas.openxmlformats.org/drawingml/2006/main">
            <a:off x="685800" y="1666800"/>
            <a:ext cx="10820160" cy="14760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970" b="1" u="none" strike="noStrike">
                <a:solidFill>
                  <a:srgbClr val="142D40"/>
                </a:solidFill>
                <a:latin typeface="Microsoft JhengHei"/>
                <a:ea typeface="Microsoft JhengHei"/>
                <a:cs typeface="Microsoft JhengHei"/>
              </a:rPr>
              <a:t>戰爭策略最佳化</a:t>
            </a:r>
            <a:endParaRPr sz="3970" b="0" u="none" strike="noStrike">
              <a:solidFill>
                <a:srgbClr val="000000"/>
              </a:solidFill>
              <a:latin typeface="Arial"/>
              <a:ea typeface="Arial"/>
              <a:cs typeface="Arial"/>
            </a:endParaRPr>
          </a:p>
          <a:p xmlns:a="http://schemas.openxmlformats.org/drawingml/2006/main">
            <a:pPr>
              <a:lnSpc>
                <a:spcPct val="100000"/>
              </a:lnSpc>
              <a:buNone/>
            </a:pPr>
            <a:r>
              <a:rPr sz="3970" b="1" u="none" strike="noStrike">
                <a:solidFill>
                  <a:srgbClr val="142D40"/>
                </a:solidFill>
                <a:latin typeface="Microsoft JhengHei"/>
                <a:ea typeface="Microsoft JhengHei"/>
                <a:cs typeface="Microsoft JhengHei"/>
              </a:rPr>
              <a:t>War Strategy Optimization</a:t>
            </a:r>
            <a:endParaRPr sz="3970" b="0" u="none" strike="noStrike">
              <a:solidFill>
                <a:srgbClr val="000000"/>
              </a:solidFill>
              <a:latin typeface="Arial"/>
              <a:ea typeface="Arial"/>
              <a:cs typeface="Arial"/>
            </a:endParaRPr>
          </a:p>
        </p:txBody>
      </p:sp>
      <p:sp>
        <p:nvSpPr>
          <p:cNvPr id="21" name="">
            <a:extLst xmlns:a="http://schemas.openxmlformats.org/drawingml/2006/main">
              <a:ext uri="{FF2B5EF4-FFF2-40B4-BE49-F238E27FC236}">
                <a16:creationId xmlns:a16="http://schemas.microsoft.com/office/drawing/2014/main" id="{F9BAE8EA-2F0B-4740-A559-648DBC635D54}"/>
              </a:ext>
            </a:extLst>
          </p:cNvPr>
          <p:cNvSpPr>
            <a:spLocks xmlns:a="http://schemas.openxmlformats.org/drawingml/2006/main" noGrp="1"/>
          </p:cNvSpPr>
          <p:nvPr/>
        </p:nvSpPr>
        <p:spPr>
          <a:xfrm xmlns:a="http://schemas.openxmlformats.org/drawingml/2006/main">
            <a:off x="685800" y="3467160"/>
            <a:ext cx="10820160" cy="5234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400" b="0" u="none" strike="noStrike">
                <a:solidFill>
                  <a:srgbClr val="142D40"/>
                </a:solidFill>
                <a:latin typeface="Microsoft JhengHei"/>
                <a:ea typeface="Microsoft JhengHei"/>
                <a:cs typeface="Microsoft JhengHei"/>
              </a:rPr>
              <a:t>從研究動機，到一輪搜尋的完整示範</a:t>
            </a:r>
            <a:endParaRPr sz="2400" b="0" u="none" strike="noStrike">
              <a:solidFill>
                <a:srgbClr val="000000"/>
              </a:solidFill>
              <a:latin typeface="Arial"/>
              <a:ea typeface="Arial"/>
              <a:cs typeface="Arial"/>
            </a:endParaRPr>
          </a:p>
        </p:txBody>
      </p:sp>
      <p:sp>
        <p:nvSpPr>
          <p:cNvPr id="22" name="">
            <a:extLst xmlns:a="http://schemas.openxmlformats.org/drawingml/2006/main">
              <a:ext uri="{FF2B5EF4-FFF2-40B4-BE49-F238E27FC236}">
                <a16:creationId xmlns:a16="http://schemas.microsoft.com/office/drawing/2014/main" id="{4F581495-9AFE-4CC7-BFF8-E6922555870B}"/>
              </a:ext>
            </a:extLst>
          </p:cNvPr>
          <p:cNvSpPr>
            <a:spLocks xmlns:a="http://schemas.openxmlformats.org/drawingml/2006/main" noGrp="1"/>
          </p:cNvSpPr>
          <p:nvPr/>
        </p:nvSpPr>
        <p:spPr>
          <a:xfrm xmlns:a="http://schemas.openxmlformats.org/drawingml/2006/main">
            <a:off x="685800" y="4533840"/>
            <a:ext cx="10820160" cy="4377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0" u="none" strike="noStrike">
                <a:solidFill>
                  <a:srgbClr val="142D40"/>
                </a:solidFill>
                <a:latin typeface="Microsoft JhengHei"/>
                <a:ea typeface="Microsoft JhengHei"/>
                <a:cs typeface="Microsoft JhengHei"/>
              </a:rPr>
              <a:t>余欣展　111532017</a:t>
            </a:r>
            <a:r>
              <a:rPr sz="2020" b="0" u="none" strike="noStrike">
                <a:solidFill>
                  <a:srgbClr val="142D40"/>
                </a:solidFill>
                <a:latin typeface="Microsoft JhengHei"/>
                <a:ea typeface="Microsoft JhengHei"/>
                <a:cs typeface="Microsoft JhengHei"/>
              </a:rPr>
              <a:t/>
            </a:r>
            <a:r>
              <a:rPr sz="2020" b="0" u="none" strike="noStrike">
                <a:solidFill>
                  <a:srgbClr val="142D40"/>
                </a:solidFill>
                <a:latin typeface="Microsoft JhengHei"/>
                <a:ea typeface="Microsoft JhengHei"/>
                <a:cs typeface="Microsoft JhengHei"/>
              </a:rPr>
              <a:t/>
            </a:r>
            <a:endParaRPr sz="2020" b="0" u="none" strike="noStrike">
              <a:solidFill>
                <a:srgbClr val="000000"/>
              </a:solidFill>
              <a:latin typeface="Arial"/>
              <a:ea typeface="Arial"/>
              <a:cs typeface="Arial"/>
            </a:endParaRPr>
          </a:p>
        </p:txBody>
      </p:sp>
      <p:sp>
        <p:nvSpPr>
          <p:cNvPr id="23" name="">
            <a:extLst xmlns:a="http://schemas.openxmlformats.org/drawingml/2006/main">
              <a:ext uri="{FF2B5EF4-FFF2-40B4-BE49-F238E27FC236}">
                <a16:creationId xmlns:a16="http://schemas.microsoft.com/office/drawing/2014/main" id="{A650C804-99D5-4B12-A277-A67CA2251360}"/>
              </a:ext>
            </a:extLst>
          </p:cNvPr>
          <p:cNvSpPr>
            <a:spLocks xmlns:a="http://schemas.openxmlformats.org/drawingml/2006/main" noGrp="1"/>
          </p:cNvSpPr>
          <p:nvPr/>
        </p:nvSpPr>
        <p:spPr>
          <a:xfrm xmlns:a="http://schemas.openxmlformats.org/drawingml/2006/main">
            <a:off x="685800" y="5067360"/>
            <a:ext cx="10820160" cy="4186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0" u="none" strike="noStrike">
                <a:solidFill>
                  <a:srgbClr val="142D40"/>
                </a:solidFill>
                <a:latin typeface="Microsoft JhengHei"/>
                <a:ea typeface="Microsoft JhengHei"/>
                <a:cs typeface="Microsoft JhengHei"/>
              </a:rPr>
              <a:t>報告日期：2026/10/29</a:t>
            </a:r>
            <a:r>
              <a:rPr sz="2020" b="0" u="none" strike="noStrike">
                <a:solidFill>
                  <a:srgbClr val="142D40"/>
                </a:solidFill>
                <a:latin typeface="Microsoft JhengHei"/>
                <a:ea typeface="Microsoft JhengHei"/>
                <a:cs typeface="Microsoft JhengHei"/>
              </a:rPr>
              <a:t/>
            </a:r>
            <a:endParaRPr sz="2020" b="0" u="none" strike="noStrike">
              <a:solidFill>
                <a:srgbClr val="000000"/>
              </a:solidFill>
              <a:latin typeface="Arial"/>
              <a:ea typeface="Arial"/>
              <a:cs typeface="Arial"/>
            </a:endParaRPr>
          </a:p>
        </p:txBody>
      </p:sp>
      <p:sp>
        <p:nvSpPr>
          <p:cNvPr id="24" name="">
            <a:extLst xmlns:a="http://schemas.openxmlformats.org/drawingml/2006/main">
              <a:ext uri="{FF2B5EF4-FFF2-40B4-BE49-F238E27FC236}">
                <a16:creationId xmlns:a16="http://schemas.microsoft.com/office/drawing/2014/main" id="{68EB5272-AB3C-474F-800B-984B6850B7CC}"/>
              </a:ext>
            </a:extLst>
          </p:cNvPr>
          <p:cNvSpPr>
            <a:spLocks xmlns:a="http://schemas.openxmlformats.org/drawingml/2006/main" noGrp="1"/>
          </p:cNvSpPr>
          <p:nvPr/>
        </p:nvSpPr>
        <p:spPr>
          <a:xfrm xmlns:a="http://schemas.openxmlformats.org/drawingml/2006/main">
            <a:off x="685800" y="5972040"/>
            <a:ext cx="10820160" cy="3236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729" b="0" u="none" strike="noStrike">
                <a:solidFill>
                  <a:srgbClr val="536879"/>
                </a:solidFill>
                <a:latin typeface="Microsoft JhengHei"/>
                <a:ea typeface="Microsoft JhengHei"/>
                <a:cs typeface="Microsoft JhengHei"/>
              </a:rPr>
              <a:t>Ayyarao et al. (2022)</a:t>
            </a:r>
            <a:r>
              <a:rPr sz="1729" b="0" u="none" strike="noStrike">
                <a:solidFill>
                  <a:srgbClr val="536879"/>
                </a:solidFill>
                <a:latin typeface="Microsoft JhengHei"/>
                <a:ea typeface="Microsoft JhengHei"/>
                <a:cs typeface="Microsoft JhengHei"/>
              </a:rPr>
              <a:t>　</a:t>
            </a:r>
            <a:r>
              <a:rPr sz="1729" b="0" u="none" strike="noStrike">
                <a:solidFill>
                  <a:srgbClr val="536879"/>
                </a:solidFill>
                <a:latin typeface="Microsoft JhengHei"/>
                <a:ea typeface="Microsoft JhengHei"/>
                <a:cs typeface="Microsoft JhengHei"/>
              </a:rPr>
              <a:t>IEEE Access 10, 25073–25105</a:t>
            </a:r>
            <a:endParaRPr sz="1729"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199880423"/>
      </p:ext>
    </p:extLst>
  </p:cSld>
</p:sld>
</file>

<file path=ppt/slides/slide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F196473-3929-41B1-9826-D85EE73BB091}"/>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WSO 的設計重點</a:t>
            </a:r>
            <a:endParaRPr sz="3230" b="0" u="none" strike="noStrike">
              <a:solidFill>
                <a:srgbClr val="000000"/>
              </a:solidFill>
              <a:latin typeface="Arial"/>
              <a:ea typeface="Arial"/>
              <a:cs typeface="Arial"/>
            </a:endParaRPr>
          </a:p>
        </p:txBody>
      </p:sp>
      <p:sp>
        <p:nvSpPr>
          <p:cNvPr id="26" name="">
            <a:extLst xmlns:a="http://schemas.openxmlformats.org/drawingml/2006/main">
              <a:ext uri="{FF2B5EF4-FFF2-40B4-BE49-F238E27FC236}">
                <a16:creationId xmlns:a16="http://schemas.microsoft.com/office/drawing/2014/main" id="{E2A9F2D7-394A-4188-944C-9ADDA7769CD1}"/>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IV.A–F、Algorithm 1</a:t>
            </a:r>
            <a:r>
              <a:rPr sz="1130" b="0" u="none" strike="noStrike">
                <a:solidFill>
                  <a:srgbClr val="536879"/>
                </a:solidFill>
                <a:latin typeface="Microsoft JhengHei"/>
                <a:ea typeface="Microsoft JhengHei"/>
                <a:cs typeface="Microsoft JhengHei"/>
              </a:rPr>
              <a:t/>
            </a:r>
            <a:r>
              <a:rPr sz="1130" b="0" u="none" strike="noStrike">
                <a:solidFill>
                  <a:srgbClr val="536879"/>
                </a:solidFill>
                <a:latin typeface="Microsoft JhengHei"/>
                <a:ea typeface="Microsoft JhengHei"/>
                <a:cs typeface="Microsoft JhengHei"/>
              </a:rPr>
              <a:t/>
            </a:r>
            <a:r>
              <a:rPr sz="1130" b="0" u="none" strike="noStrike">
                <a:solidFill>
                  <a:srgbClr val="536879"/>
                </a:solidFill>
                <a:latin typeface="Microsoft JhengHei"/>
                <a:ea typeface="Microsoft JhengHei"/>
                <a:cs typeface="Microsoft JhengHei"/>
              </a:rPr>
              <a:t/>
            </a:r>
            <a:r>
              <a:rPr sz="1130" b="0" u="none" strike="noStrike">
                <a:solidFill>
                  <a:srgbClr val="536879"/>
                </a:solidFill>
                <a:latin typeface="Microsoft JhengHei"/>
                <a:ea typeface="Microsoft JhengHei"/>
                <a:cs typeface="Microsoft JhengHei"/>
              </a:rPr>
              <a:t/>
            </a:r>
            <a:endParaRPr sz="1130" b="0" u="none" strike="noStrike">
              <a:solidFill>
                <a:srgbClr val="000000"/>
              </a:solidFill>
              <a:latin typeface="Arial"/>
              <a:ea typeface="Arial"/>
              <a:cs typeface="Arial"/>
            </a:endParaRPr>
          </a:p>
        </p:txBody>
      </p:sp>
      <p:sp>
        <p:nvSpPr>
          <p:cNvPr id="27" name="">
            <a:extLst xmlns:a="http://schemas.openxmlformats.org/drawingml/2006/main">
              <a:ext uri="{FF2B5EF4-FFF2-40B4-BE49-F238E27FC236}">
                <a16:creationId xmlns:a16="http://schemas.microsoft.com/office/drawing/2014/main" id="{5620FA34-BA69-4943-BF1E-FDE39F337E01}"/>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02</a:t>
            </a:r>
            <a:endParaRPr sz="1350" b="0" u="none" strike="noStrike">
              <a:solidFill>
                <a:srgbClr val="000000"/>
              </a:solidFill>
              <a:latin typeface="Arial"/>
              <a:ea typeface="Arial"/>
              <a:cs typeface="Arial"/>
            </a:endParaRPr>
          </a:p>
        </p:txBody>
      </p:sp>
      <p:sp>
        <p:nvSpPr>
          <p:cNvPr id="28" name="">
            <a:extLst xmlns:a="http://schemas.openxmlformats.org/drawingml/2006/main">
              <a:ext uri="{FF2B5EF4-FFF2-40B4-BE49-F238E27FC236}">
                <a16:creationId xmlns:a16="http://schemas.microsoft.com/office/drawing/2014/main" id="{72C40FA4-8AD4-49A4-9034-0251DEA9B053}"/>
              </a:ext>
            </a:extLst>
          </p:cNvPr>
          <p:cNvSpPr>
            <a:spLocks xmlns:a="http://schemas.openxmlformats.org/drawingml/2006/main" noGrp="1"/>
          </p:cNvSpPr>
          <p:nvPr/>
        </p:nvSpPr>
        <p:spPr>
          <a:xfrm xmlns:a="http://schemas.openxmlformats.org/drawingml/2006/main">
            <a:off x="685800" y="1781280"/>
            <a:ext cx="10820160" cy="5522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700" b="1" u="none" strike="noStrike">
                <a:solidFill>
                  <a:srgbClr val="087F8C"/>
                </a:solidFill>
                <a:latin typeface="Microsoft JhengHei"/>
                <a:ea typeface="Microsoft JhengHei"/>
                <a:cs typeface="Microsoft JhengHei"/>
              </a:rPr>
              <a:t>WSO 以多組答案共同搜尋</a:t>
            </a:r>
            <a:endParaRPr sz="2700" b="0" u="none" strike="noStrike">
              <a:solidFill>
                <a:srgbClr val="000000"/>
              </a:solidFill>
              <a:latin typeface="Arial"/>
              <a:ea typeface="Arial"/>
              <a:cs typeface="Arial"/>
            </a:endParaRPr>
          </a:p>
        </p:txBody>
      </p:sp>
      <p:graphicFrame>
        <p:nvGraphicFramePr>
          <p:cNvPr id="29" name="">
            <a:extLst xmlns:a="http://schemas.openxmlformats.org/drawingml/2006/main">
              <a:ext uri="{FF2B5EF4-FFF2-40B4-BE49-F238E27FC236}">
                <a16:creationId xmlns:a16="http://schemas.microsoft.com/office/drawing/2014/main" id="{C1AE6FDC-B64E-4C76-AAFD-2E59481FB14E}"/>
              </a:ext>
            </a:extLst>
          </p:cNvPr>
          <p:cNvGraphicFramePr/>
          <p:nvPr/>
        </p:nvGraphicFramePr>
        <p:xfrm>
          <a:off xmlns:a="http://schemas.openxmlformats.org/drawingml/2006/main" x="685800" y="2714760"/>
          <a:ext xmlns:a="http://schemas.openxmlformats.org/drawingml/2006/main" cx="10820160" cy="2209680"/>
        </p:xfrm>
        <a:graphic xmlns:a="http://schemas.openxmlformats.org/drawingml/2006/main">
          <a:graphicData uri="http://schemas.openxmlformats.org/drawingml/2006/table">
            <a:tbl>
              <a:tblPr/>
              <a:tblGrid>
                <a:gridCol w="4333680"/>
                <a:gridCol w="6486480"/>
              </a:tblGrid>
              <a:tr h="736560">
                <a:tc>
                  <a:txBody>
                    <a:bodyPr lIns="152280" tIns="85680" rIns="152280" bIns="85680" anchor="ctr">
                      <a:noAutofit/>
                    </a:bodyPr>
                    <a:lstStyle/>
                    <a:p>
                      <a:pPr>
                        <a:lnSpc>
                          <a:spcPct val="100000"/>
                        </a:lnSpc>
                        <a:buNone/>
                      </a:pPr>
                      <a:r>
                        <a:rPr sz="2170" b="1" u="none" strike="noStrike">
                          <a:solidFill>
                            <a:srgbClr val="FFFFFF"/>
                          </a:solidFill>
                          <a:latin typeface="Microsoft JhengHei"/>
                          <a:ea typeface="Microsoft JhengHei"/>
                          <a:cs typeface="Microsoft JhengHei"/>
                        </a:rPr>
                        <a:t>設計重點</a:t>
                      </a:r>
                      <a:endParaRPr sz="217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170" b="1" u="none" strike="noStrike">
                          <a:solidFill>
                            <a:srgbClr val="FFFFFF"/>
                          </a:solidFill>
                          <a:latin typeface="Microsoft JhengHei"/>
                          <a:ea typeface="Microsoft JhengHei"/>
                          <a:cs typeface="Microsoft JhengHei"/>
                        </a:rPr>
                        <a:t>演算法中的做法</a:t>
                      </a:r>
                      <a:endParaRPr sz="21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736560">
                <a:tc>
                  <a:txBody>
                    <a:bodyPr lIns="152280" tIns="85680" rIns="152280" bIns="85680" anchor="ctr">
                      <a:noAutofit/>
                    </a:bodyPr>
                    <a:lstStyle/>
                    <a:p>
                      <a:pPr>
                        <a:lnSpc>
                          <a:spcPct val="100000"/>
                        </a:lnSpc>
                        <a:buNone/>
                      </a:pPr>
                      <a:r>
                        <a:rPr sz="2170" b="0" u="none" strike="noStrike">
                          <a:solidFill>
                            <a:srgbClr val="142D40"/>
                          </a:solidFill>
                          <a:latin typeface="Microsoft JhengHei"/>
                          <a:ea typeface="Microsoft JhengHei"/>
                          <a:cs typeface="Microsoft JhengHei"/>
                        </a:rPr>
                        <a:t>提出新答案</a:t>
                      </a:r>
                      <a:endParaRPr sz="21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70" b="0" u="none" strike="noStrike">
                          <a:solidFill>
                            <a:srgbClr val="142D40"/>
                          </a:solidFill>
                          <a:latin typeface="Microsoft JhengHei"/>
                          <a:ea typeface="Microsoft JhengHei"/>
                          <a:cs typeface="Microsoft JhengHei"/>
                        </a:rPr>
                        <a:t>攻擊與防禦兩條位置更新公式</a:t>
                      </a:r>
                      <a:endParaRPr sz="21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736560">
                <a:tc>
                  <a:txBody>
                    <a:bodyPr lIns="152280" tIns="85680" rIns="152280" bIns="85680" anchor="ctr">
                      <a:noAutofit/>
                    </a:bodyPr>
                    <a:lstStyle/>
                    <a:p>
                      <a:pPr>
                        <a:lnSpc>
                          <a:spcPct val="100000"/>
                        </a:lnSpc>
                        <a:buNone/>
                      </a:pPr>
                      <a:r>
                        <a:rPr sz="2170" b="0" u="none" strike="noStrike">
                          <a:solidFill>
                            <a:srgbClr val="142D40"/>
                          </a:solidFill>
                          <a:latin typeface="Microsoft JhengHei"/>
                          <a:ea typeface="Microsoft JhengHei"/>
                          <a:cs typeface="Microsoft JhengHei"/>
                        </a:rPr>
                        <a:t>保留個別經驗</a:t>
                      </a:r>
                      <a:endParaRPr sz="21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170" b="0" u="none" strike="noStrike">
                          <a:solidFill>
                            <a:srgbClr val="142D40"/>
                          </a:solidFill>
                          <a:latin typeface="Microsoft JhengHei"/>
                          <a:ea typeface="Microsoft JhengHei"/>
                          <a:cs typeface="Microsoft JhengHei"/>
                        </a:rPr>
                        <a:t>依成功紀錄調整個別權重</a:t>
                      </a:r>
                      <a:endParaRPr sz="21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30" name="">
            <a:extLst xmlns:a="http://schemas.openxmlformats.org/drawingml/2006/main">
              <a:ext uri="{FF2B5EF4-FFF2-40B4-BE49-F238E27FC236}">
                <a16:creationId xmlns:a16="http://schemas.microsoft.com/office/drawing/2014/main" id="{851652F2-B372-41A2-9489-D4820EBDC704}"/>
              </a:ext>
            </a:extLst>
          </p:cNvPr>
          <p:cNvSpPr>
            <a:spLocks xmlns:a="http://schemas.openxmlformats.org/drawingml/2006/main" noGrp="1"/>
          </p:cNvSpPr>
          <p:nvPr/>
        </p:nvSpPr>
        <p:spPr>
          <a:xfrm xmlns:a="http://schemas.openxmlformats.org/drawingml/2006/main">
            <a:off x="685800" y="5391000"/>
            <a:ext cx="10820160" cy="5425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470" b="1" u="none" strike="noStrike">
                <a:solidFill>
                  <a:srgbClr val="087F8C"/>
                </a:solidFill>
                <a:latin typeface="Microsoft JhengHei"/>
                <a:ea typeface="Microsoft JhengHei"/>
                <a:cs typeface="Microsoft JhengHei"/>
              </a:rPr>
              <a:t>輪末重新配置最弱士兵，提供額外搜尋機會</a:t>
            </a:r>
            <a:r>
              <a:rPr sz="2470" b="1" u="none" strike="noStrike">
                <a:solidFill>
                  <a:srgbClr val="087F8C"/>
                </a:solidFill>
                <a:latin typeface="Microsoft JhengHei"/>
                <a:ea typeface="Microsoft JhengHei"/>
                <a:cs typeface="Microsoft JhengHei"/>
              </a:rPr>
              <a:t/>
            </a:r>
            <a:endParaRPr sz="24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135275924"/>
      </p:ext>
    </p:extLst>
  </p:cSld>
</p:sld>
</file>

<file path=ppt/slides/slide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2A634FDA-6447-46E1-A12C-90D4DD73C6EE}"/>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作者怎麼把戰爭變成搜尋？</a:t>
            </a:r>
            <a:endParaRPr sz="3230" b="0" u="none" strike="noStrike">
              <a:solidFill>
                <a:srgbClr val="000000"/>
              </a:solidFill>
              <a:latin typeface="Arial"/>
              <a:ea typeface="Arial"/>
              <a:cs typeface="Arial"/>
            </a:endParaRPr>
          </a:p>
        </p:txBody>
      </p:sp>
      <p:sp>
        <p:nvSpPr>
          <p:cNvPr id="32" name="">
            <a:extLst xmlns:a="http://schemas.openxmlformats.org/drawingml/2006/main">
              <a:ext uri="{FF2B5EF4-FFF2-40B4-BE49-F238E27FC236}">
                <a16:creationId xmlns:a16="http://schemas.microsoft.com/office/drawing/2014/main" id="{E409D69A-9C7E-4EE3-B3A1-D0AD687162D1}"/>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III</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IV.A–F</a:t>
            </a:r>
            <a:endParaRPr sz="1130" b="0" u="none" strike="noStrike">
              <a:solidFill>
                <a:srgbClr val="000000"/>
              </a:solidFill>
              <a:latin typeface="Arial"/>
              <a:ea typeface="Arial"/>
              <a:cs typeface="Arial"/>
            </a:endParaRPr>
          </a:p>
        </p:txBody>
      </p:sp>
      <p:sp>
        <p:nvSpPr>
          <p:cNvPr id="33" name="">
            <a:extLst xmlns:a="http://schemas.openxmlformats.org/drawingml/2006/main">
              <a:ext uri="{FF2B5EF4-FFF2-40B4-BE49-F238E27FC236}">
                <a16:creationId xmlns:a16="http://schemas.microsoft.com/office/drawing/2014/main" id="{47C3163C-A7F2-4BFE-8A2C-5779856FA0F4}"/>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03</a:t>
            </a:r>
            <a:endParaRPr sz="1350" b="0" u="none" strike="noStrike">
              <a:solidFill>
                <a:srgbClr val="000000"/>
              </a:solidFill>
              <a:latin typeface="Arial"/>
              <a:ea typeface="Arial"/>
              <a:cs typeface="Arial"/>
            </a:endParaRPr>
          </a:p>
        </p:txBody>
      </p:sp>
      <p:graphicFrame>
        <p:nvGraphicFramePr>
          <p:cNvPr id="34" name="">
            <a:extLst xmlns:a="http://schemas.openxmlformats.org/drawingml/2006/main">
              <a:ext uri="{FF2B5EF4-FFF2-40B4-BE49-F238E27FC236}">
                <a16:creationId xmlns:a16="http://schemas.microsoft.com/office/drawing/2014/main" id="{8B77E172-B6B4-41C2-BAE4-0E210E5404C8}"/>
              </a:ext>
            </a:extLst>
          </p:cNvPr>
          <p:cNvGraphicFramePr/>
          <p:nvPr/>
        </p:nvGraphicFramePr>
        <p:xfrm>
          <a:off xmlns:a="http://schemas.openxmlformats.org/drawingml/2006/main" x="685800" y="1781280"/>
          <a:ext xmlns:a="http://schemas.openxmlformats.org/drawingml/2006/main" cx="10820160" cy="3381120"/>
        </p:xfrm>
        <a:graphic xmlns:a="http://schemas.openxmlformats.org/drawingml/2006/main">
          <a:graphicData uri="http://schemas.openxmlformats.org/drawingml/2006/table">
            <a:tbl>
              <a:tblPr/>
              <a:tblGrid>
                <a:gridCol w="4952880"/>
                <a:gridCol w="5867280"/>
              </a:tblGrid>
              <a:tr h="67608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原文情境與名詞</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演算法要做的事</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76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國王 </a:t>
                      </a:r>
                      <a:r>
                        <a:rPr sz="2020" b="0" u="none" strike="noStrike">
                          <a:solidFill>
                            <a:srgbClr val="142D40"/>
                          </a:solidFill>
                          <a:latin typeface="Microsoft JhengHei"/>
                          <a:ea typeface="Microsoft JhengHei"/>
                          <a:cs typeface="Microsoft JhengHei"/>
                        </a:rPr>
                        <a:t>King</a:t>
                      </a:r>
                      <a:r>
                        <a:rPr sz="2020" b="0" u="none" strike="noStrike">
                          <a:solidFill>
                            <a:srgbClr val="142D40"/>
                          </a:solidFill>
                          <a:latin typeface="Microsoft JhengHei"/>
                          <a:ea typeface="Microsoft JhengHei"/>
                          <a:cs typeface="Microsoft JhengHei"/>
                        </a:rPr>
                        <a:t>、指揮官 </a:t>
                      </a:r>
                      <a:r>
                        <a:rPr sz="2020" b="0" u="none" strike="noStrike">
                          <a:solidFill>
                            <a:srgbClr val="142D40"/>
                          </a:solidFill>
                          <a:latin typeface="Microsoft JhengHei"/>
                          <a:ea typeface="Microsoft JhengHei"/>
                          <a:cs typeface="Microsoft JhengHei"/>
                        </a:rPr>
                        <a:t>Commander</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由最好、次好的答案提供位置資訊</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76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攻擊 </a:t>
                      </a:r>
                      <a:r>
                        <a:rPr sz="2020" b="0" u="none" strike="noStrike">
                          <a:solidFill>
                            <a:srgbClr val="142D40"/>
                          </a:solidFill>
                          <a:latin typeface="Microsoft JhengHei"/>
                          <a:ea typeface="Microsoft JhengHei"/>
                          <a:cs typeface="Microsoft JhengHei"/>
                        </a:rPr>
                        <a:t>Attack</a:t>
                      </a:r>
                      <a:r>
                        <a:rPr sz="2020" b="0" u="none" strike="noStrike">
                          <a:solidFill>
                            <a:srgbClr val="142D40"/>
                          </a:solidFill>
                          <a:latin typeface="Microsoft JhengHei"/>
                          <a:ea typeface="Microsoft JhengHei"/>
                          <a:cs typeface="Microsoft JhengHei"/>
                        </a:rPr>
                        <a:t>／防禦 </a:t>
                      </a:r>
                      <a:r>
                        <a:rPr sz="2020" b="0" u="none" strike="noStrike">
                          <a:solidFill>
                            <a:srgbClr val="142D40"/>
                          </a:solidFill>
                          <a:latin typeface="Microsoft JhengHei"/>
                          <a:ea typeface="Microsoft JhengHei"/>
                          <a:cs typeface="Microsoft JhengHei"/>
                        </a:rPr>
                        <a:t>Defense</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使用兩條位置更新公式</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76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軍階 </a:t>
                      </a:r>
                      <a:r>
                        <a:rPr sz="2020" b="0" u="none" strike="noStrike">
                          <a:solidFill>
                            <a:srgbClr val="142D40"/>
                          </a:solidFill>
                          <a:latin typeface="Microsoft JhengHei"/>
                          <a:ea typeface="Microsoft JhengHei"/>
                          <a:cs typeface="Microsoft JhengHei"/>
                        </a:rPr>
                        <a:t>Rank</a:t>
                      </a:r>
                      <a:r>
                        <a:rPr sz="2020" b="0" u="none" strike="noStrike">
                          <a:solidFill>
                            <a:srgbClr val="142D40"/>
                          </a:solidFill>
                          <a:latin typeface="Microsoft JhengHei"/>
                          <a:ea typeface="Microsoft JhengHei"/>
                          <a:cs typeface="Microsoft JhengHei"/>
                        </a:rPr>
                        <a:t>／權重 </a:t>
                      </a:r>
                      <a:r>
                        <a:rPr sz="2020" b="0" u="none" strike="noStrike">
                          <a:solidFill>
                            <a:srgbClr val="142D40"/>
                          </a:solidFill>
                          <a:latin typeface="Microsoft JhengHei"/>
                          <a:ea typeface="Microsoft JhengHei"/>
                          <a:cs typeface="Microsoft JhengHei"/>
                        </a:rPr>
                        <a:t>Weight</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依個別成功次數調整位置係數</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76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弱兵重新配置</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每輪讓最差一位重新搜尋</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35" name="">
            <a:extLst xmlns:a="http://schemas.openxmlformats.org/drawingml/2006/main">
              <a:ext uri="{FF2B5EF4-FFF2-40B4-BE49-F238E27FC236}">
                <a16:creationId xmlns:a16="http://schemas.microsoft.com/office/drawing/2014/main" id="{8DE037BA-B209-449C-835C-E021C2493768}"/>
              </a:ext>
            </a:extLst>
          </p:cNvPr>
          <p:cNvSpPr>
            <a:spLocks xmlns:a="http://schemas.openxmlformats.org/drawingml/2006/main" noGrp="1"/>
          </p:cNvSpPr>
          <p:nvPr/>
        </p:nvSpPr>
        <p:spPr>
          <a:xfrm xmlns:a="http://schemas.openxmlformats.org/drawingml/2006/main">
            <a:off x="685800" y="5477040"/>
            <a:ext cx="10820160" cy="5425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250" b="1" u="none" strike="noStrike">
                <a:solidFill>
                  <a:srgbClr val="087F8C"/>
                </a:solidFill>
                <a:latin typeface="Microsoft JhengHei"/>
                <a:ea typeface="Microsoft JhengHei"/>
                <a:cs typeface="Microsoft JhengHei"/>
              </a:rPr>
              <a:t>先理解答案與評分，再逐一引入符號、公式及手算</a:t>
            </a:r>
            <a:endParaRPr sz="225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03527683"/>
      </p:ext>
    </p:extLst>
  </p:cSld>
</p:sld>
</file>

<file path=ppt/slides/slide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09419D7A-0B09-4D40-A9D5-C8B0306EBDF5}"/>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手算示範的問題與評分方式</a:t>
            </a:r>
            <a:endParaRPr sz="3230" b="0" u="none" strike="noStrike">
              <a:solidFill>
                <a:srgbClr val="000000"/>
              </a:solidFill>
              <a:latin typeface="Arial"/>
              <a:ea typeface="Arial"/>
              <a:cs typeface="Arial"/>
            </a:endParaRPr>
          </a:p>
        </p:txBody>
      </p:sp>
      <p:sp>
        <p:nvSpPr>
          <p:cNvPr id="37" name="">
            <a:extLst xmlns:a="http://schemas.openxmlformats.org/drawingml/2006/main">
              <a:ext uri="{FF2B5EF4-FFF2-40B4-BE49-F238E27FC236}">
                <a16:creationId xmlns:a16="http://schemas.microsoft.com/office/drawing/2014/main" id="{A6DA1EA0-1C88-4FFB-942B-1BB51AF804F7}"/>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例題 </a:t>
            </a:r>
            <a:r>
              <a:rPr sz="1130" b="0" u="none" strike="noStrike">
                <a:solidFill>
                  <a:srgbClr val="536879"/>
                </a:solidFill>
                <a:latin typeface="Microsoft JhengHei"/>
                <a:ea typeface="Microsoft JhengHei"/>
                <a:cs typeface="Microsoft JhengHei"/>
              </a:rPr>
              <a:t>f(X)=x₁²+x₂²</a:t>
            </a:r>
            <a:r>
              <a:rPr sz="1130" b="0" u="none" strike="noStrike">
                <a:solidFill>
                  <a:srgbClr val="536879"/>
                </a:solidFill>
                <a:latin typeface="Microsoft JhengHei"/>
                <a:ea typeface="Microsoft JhengHei"/>
                <a:cs typeface="Microsoft JhengHei"/>
              </a:rPr>
              <a:t>，非原文實驗重現</a:t>
            </a:r>
            <a:endParaRPr sz="1130" b="0" u="none" strike="noStrike">
              <a:solidFill>
                <a:srgbClr val="000000"/>
              </a:solidFill>
              <a:latin typeface="Arial"/>
              <a:ea typeface="Arial"/>
              <a:cs typeface="Arial"/>
            </a:endParaRPr>
          </a:p>
        </p:txBody>
      </p:sp>
      <p:sp>
        <p:nvSpPr>
          <p:cNvPr id="38" name="">
            <a:extLst xmlns:a="http://schemas.openxmlformats.org/drawingml/2006/main">
              <a:ext uri="{FF2B5EF4-FFF2-40B4-BE49-F238E27FC236}">
                <a16:creationId xmlns:a16="http://schemas.microsoft.com/office/drawing/2014/main" id="{79A45BCB-F076-4581-9D41-8FE3D2D52BE9}"/>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04</a:t>
            </a:r>
            <a:endParaRPr sz="1350" b="0" u="none" strike="noStrike">
              <a:solidFill>
                <a:srgbClr val="000000"/>
              </a:solidFill>
              <a:latin typeface="Arial"/>
              <a:ea typeface="Arial"/>
              <a:cs typeface="Arial"/>
            </a:endParaRPr>
          </a:p>
        </p:txBody>
      </p:sp>
      <p:sp>
        <p:nvSpPr>
          <p:cNvPr id="39" name="">
            <a:extLst xmlns:a="http://schemas.openxmlformats.org/drawingml/2006/main">
              <a:ext uri="{FF2B5EF4-FFF2-40B4-BE49-F238E27FC236}">
                <a16:creationId xmlns:a16="http://schemas.microsoft.com/office/drawing/2014/main" id="{52D92F45-BFE5-48FF-B05E-3D56E403AF83}"/>
              </a:ext>
            </a:extLst>
          </p:cNvPr>
          <p:cNvSpPr>
            <a:spLocks xmlns:a="http://schemas.openxmlformats.org/drawingml/2006/main" noGrp="1"/>
          </p:cNvSpPr>
          <p:nvPr/>
        </p:nvSpPr>
        <p:spPr>
          <a:xfrm xmlns:a="http://schemas.openxmlformats.org/drawingml/2006/main">
            <a:off x="685800" y="1666800"/>
            <a:ext cx="10820160" cy="7329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300" b="1" u="none" strike="noStrike">
                <a:solidFill>
                  <a:srgbClr val="087F8C"/>
                </a:solidFill>
                <a:latin typeface="Microsoft JhengHei"/>
                <a:ea typeface="Microsoft JhengHei"/>
                <a:cs typeface="Microsoft JhengHei"/>
              </a:rPr>
              <a:t>最小化 </a:t>
            </a:r>
            <a:r>
              <a:rPr sz="3300" b="1" u="none" strike="noStrike">
                <a:solidFill>
                  <a:srgbClr val="087F8C"/>
                </a:solidFill>
                <a:latin typeface="Microsoft JhengHei"/>
                <a:ea typeface="Microsoft JhengHei"/>
                <a:cs typeface="Microsoft JhengHei"/>
              </a:rPr>
              <a:t>f(X) = x₁² + x₂²</a:t>
            </a:r>
            <a:endParaRPr sz="3300" b="0" u="none" strike="noStrike">
              <a:solidFill>
                <a:srgbClr val="000000"/>
              </a:solidFill>
              <a:latin typeface="Arial"/>
              <a:ea typeface="Arial"/>
              <a:cs typeface="Arial"/>
            </a:endParaRPr>
          </a:p>
        </p:txBody>
      </p:sp>
      <p:sp>
        <p:nvSpPr>
          <p:cNvPr id="40" name="">
            <a:extLst xmlns:a="http://schemas.openxmlformats.org/drawingml/2006/main">
              <a:ext uri="{FF2B5EF4-FFF2-40B4-BE49-F238E27FC236}">
                <a16:creationId xmlns:a16="http://schemas.microsoft.com/office/drawing/2014/main" id="{EC57D7D8-6E34-49FF-9AE2-2C1BC83633D1}"/>
              </a:ext>
            </a:extLst>
          </p:cNvPr>
          <p:cNvSpPr>
            <a:spLocks xmlns:a="http://schemas.openxmlformats.org/drawingml/2006/main" noGrp="1"/>
          </p:cNvSpPr>
          <p:nvPr/>
        </p:nvSpPr>
        <p:spPr>
          <a:xfrm xmlns:a="http://schemas.openxmlformats.org/drawingml/2006/main">
            <a:off x="685800" y="2562120"/>
            <a:ext cx="10820160" cy="4950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250" b="0" u="none" strike="noStrike">
                <a:solidFill>
                  <a:srgbClr val="142D40"/>
                </a:solidFill>
                <a:latin typeface="Microsoft JhengHei"/>
                <a:ea typeface="Microsoft JhengHei"/>
                <a:cs typeface="Microsoft JhengHei"/>
              </a:rPr>
              <a:t>X = (x₁, x₂) </a:t>
            </a:r>
            <a:r>
              <a:rPr sz="2250" b="0" u="none" strike="noStrike">
                <a:solidFill>
                  <a:srgbClr val="142D40"/>
                </a:solidFill>
                <a:latin typeface="Microsoft JhengHei"/>
                <a:ea typeface="Microsoft JhengHei"/>
                <a:cs typeface="Microsoft JhengHei"/>
              </a:rPr>
              <a:t>是一組答案；每個變數都在 </a:t>
            </a:r>
            <a:r>
              <a:rPr sz="2250" b="0" u="none" strike="noStrike">
                <a:solidFill>
                  <a:srgbClr val="142D40"/>
                </a:solidFill>
                <a:latin typeface="Microsoft JhengHei"/>
                <a:ea typeface="Microsoft JhengHei"/>
                <a:cs typeface="Microsoft JhengHei"/>
              </a:rPr>
              <a:t>[−5,5]</a:t>
            </a:r>
            <a:endParaRPr sz="2250" b="0" u="none" strike="noStrike">
              <a:solidFill>
                <a:srgbClr val="000000"/>
              </a:solidFill>
              <a:latin typeface="Arial"/>
              <a:ea typeface="Arial"/>
              <a:cs typeface="Arial"/>
            </a:endParaRPr>
          </a:p>
        </p:txBody>
      </p:sp>
      <p:graphicFrame>
        <p:nvGraphicFramePr>
          <p:cNvPr id="41" name="">
            <a:extLst xmlns:a="http://schemas.openxmlformats.org/drawingml/2006/main">
              <a:ext uri="{FF2B5EF4-FFF2-40B4-BE49-F238E27FC236}">
                <a16:creationId xmlns:a16="http://schemas.microsoft.com/office/drawing/2014/main" id="{4685496D-5B73-4DAD-B5AC-FAC7E6156487}"/>
              </a:ext>
            </a:extLst>
          </p:cNvPr>
          <p:cNvGraphicFramePr/>
          <p:nvPr/>
        </p:nvGraphicFramePr>
        <p:xfrm>
          <a:off xmlns:a="http://schemas.openxmlformats.org/drawingml/2006/main" x="685800" y="3276720"/>
          <a:ext xmlns:a="http://schemas.openxmlformats.org/drawingml/2006/main" cx="5714640" cy="2142720"/>
        </p:xfrm>
        <a:graphic xmlns:a="http://schemas.openxmlformats.org/drawingml/2006/main">
          <a:graphicData uri="http://schemas.openxmlformats.org/drawingml/2006/table">
            <a:tbl>
              <a:tblPr/>
              <a:tblGrid>
                <a:gridCol w="3143160"/>
                <a:gridCol w="2571480"/>
              </a:tblGrid>
              <a:tr h="535680">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答案 </a:t>
                      </a:r>
                      <a:r>
                        <a:rPr sz="2100" b="1" u="none" strike="noStrike">
                          <a:solidFill>
                            <a:srgbClr val="FFFFFF"/>
                          </a:solidFill>
                          <a:latin typeface="Microsoft JhengHei"/>
                          <a:ea typeface="Microsoft JhengHei"/>
                          <a:cs typeface="Microsoft JhengHei"/>
                        </a:rPr>
                        <a:t>X</a:t>
                      </a:r>
                      <a:endParaRPr sz="210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評分 </a:t>
                      </a:r>
                      <a:r>
                        <a:rPr sz="2100" b="1" u="none" strike="noStrike">
                          <a:solidFill>
                            <a:srgbClr val="FFFFFF"/>
                          </a:solidFill>
                          <a:latin typeface="Microsoft JhengHei"/>
                          <a:ea typeface="Microsoft JhengHei"/>
                          <a:cs typeface="Microsoft JhengHei"/>
                        </a:rPr>
                        <a:t>f(X)</a:t>
                      </a:r>
                      <a:endParaRPr sz="210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356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(4,3)</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25</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5356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(1,1)</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2</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5356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(0,0)</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0</a:t>
                      </a:r>
                      <a:r>
                        <a:rPr sz="2100" b="0" u="none" strike="noStrike">
                          <a:solidFill>
                            <a:srgbClr val="142D40"/>
                          </a:solidFill>
                          <a:latin typeface="Microsoft JhengHei"/>
                          <a:ea typeface="Microsoft JhengHei"/>
                          <a:cs typeface="Microsoft JhengHei"/>
                        </a:rPr>
                        <a:t>，已知最佳</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42" name="">
            <a:extLst xmlns:a="http://schemas.openxmlformats.org/drawingml/2006/main">
              <a:ext uri="{FF2B5EF4-FFF2-40B4-BE49-F238E27FC236}">
                <a16:creationId xmlns:a16="http://schemas.microsoft.com/office/drawing/2014/main" id="{12CA253C-BEC7-473D-A9DC-40255B42DAB6}"/>
              </a:ext>
            </a:extLst>
          </p:cNvPr>
          <p:cNvSpPr>
            <a:spLocks xmlns:a="http://schemas.openxmlformats.org/drawingml/2006/main" noGrp="1"/>
          </p:cNvSpPr>
          <p:nvPr/>
        </p:nvSpPr>
        <p:spPr>
          <a:xfrm xmlns:a="http://schemas.openxmlformats.org/drawingml/2006/main">
            <a:off x="6953400" y="3219480"/>
            <a:ext cx="4552560" cy="4377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越界修復（採公開碼）</a:t>
            </a:r>
            <a:endParaRPr sz="2170" b="0" u="none" strike="noStrike">
              <a:solidFill>
                <a:srgbClr val="000000"/>
              </a:solidFill>
              <a:latin typeface="Arial"/>
              <a:ea typeface="Arial"/>
              <a:cs typeface="Arial"/>
            </a:endParaRPr>
          </a:p>
        </p:txBody>
      </p:sp>
      <p:sp>
        <p:nvSpPr>
          <p:cNvPr id="43" name="">
            <a:extLst xmlns:a="http://schemas.openxmlformats.org/drawingml/2006/main">
              <a:ext uri="{FF2B5EF4-FFF2-40B4-BE49-F238E27FC236}">
                <a16:creationId xmlns:a16="http://schemas.microsoft.com/office/drawing/2014/main" id="{9611C30F-40C4-4AFD-8600-309EDD9138BD}"/>
              </a:ext>
            </a:extLst>
          </p:cNvPr>
          <p:cNvSpPr>
            <a:spLocks xmlns:a="http://schemas.openxmlformats.org/drawingml/2006/main" noGrp="1"/>
          </p:cNvSpPr>
          <p:nvPr/>
        </p:nvSpPr>
        <p:spPr>
          <a:xfrm xmlns:a="http://schemas.openxmlformats.org/drawingml/2006/main">
            <a:off x="6953400" y="3848040"/>
            <a:ext cx="4552560" cy="14475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0" u="none" strike="noStrike">
                <a:solidFill>
                  <a:srgbClr val="142D40"/>
                </a:solidFill>
                <a:latin typeface="Microsoft JhengHei"/>
                <a:ea typeface="Microsoft JhengHei"/>
                <a:cs typeface="Microsoft JhengHei"/>
              </a:rPr>
              <a:t>若算出 </a:t>
            </a:r>
            <a:r>
              <a:rPr sz="2170" b="0" u="none" strike="noStrike">
                <a:solidFill>
                  <a:srgbClr val="142D40"/>
                </a:solidFill>
                <a:latin typeface="Microsoft JhengHei"/>
                <a:ea typeface="Microsoft JhengHei"/>
                <a:cs typeface="Microsoft JhengHei"/>
              </a:rPr>
              <a:t>(5.6,−6)</a:t>
            </a:r>
            <a:endParaRPr sz="2170" b="0" u="none" strike="noStrike">
              <a:solidFill>
                <a:srgbClr val="000000"/>
              </a:solidFill>
              <a:latin typeface="Arial"/>
              <a:ea typeface="Arial"/>
              <a:cs typeface="Arial"/>
            </a:endParaRPr>
          </a:p>
          <a:p xmlns:a="http://schemas.openxmlformats.org/drawingml/2006/main">
            <a:pPr>
              <a:lnSpc>
                <a:spcPct val="100000"/>
              </a:lnSpc>
              <a:buNone/>
            </a:pPr>
            <a:r>
              <a:rPr sz="2170" b="0" u="none" strike="noStrike">
                <a:solidFill>
                  <a:srgbClr val="142D40"/>
                </a:solidFill>
                <a:latin typeface="Microsoft JhengHei"/>
                <a:ea typeface="Microsoft JhengHei"/>
                <a:cs typeface="Microsoft JhengHei"/>
              </a:rPr>
              <a:t>先截斷為 </a:t>
            </a:r>
            <a:r>
              <a:rPr sz="2170" b="0" u="none" strike="noStrike">
                <a:solidFill>
                  <a:srgbClr val="142D40"/>
                </a:solidFill>
                <a:latin typeface="Microsoft JhengHei"/>
                <a:ea typeface="Microsoft JhengHei"/>
                <a:cs typeface="Microsoft JhengHei"/>
              </a:rPr>
              <a:t>(5,−5)</a:t>
            </a:r>
            <a:endParaRPr sz="2170" b="0" u="none" strike="noStrike">
              <a:solidFill>
                <a:srgbClr val="000000"/>
              </a:solidFill>
              <a:latin typeface="Arial"/>
              <a:ea typeface="Arial"/>
              <a:cs typeface="Arial"/>
            </a:endParaRPr>
          </a:p>
          <a:p xmlns:a="http://schemas.openxmlformats.org/drawingml/2006/main">
            <a:pPr>
              <a:lnSpc>
                <a:spcPct val="100000"/>
              </a:lnSpc>
              <a:buNone/>
            </a:pPr>
            <a:r>
              <a:rPr sz="2170" b="0" u="none" strike="noStrike">
                <a:solidFill>
                  <a:srgbClr val="142D40"/>
                </a:solidFill>
                <a:latin typeface="Microsoft JhengHei"/>
                <a:ea typeface="Microsoft JhengHei"/>
                <a:cs typeface="Microsoft JhengHei"/>
              </a:rPr>
              <a:t>再評分，判斷是否接受</a:t>
            </a:r>
            <a:endParaRPr sz="2170" b="0" u="none" strike="noStrike">
              <a:solidFill>
                <a:srgbClr val="000000"/>
              </a:solidFill>
              <a:latin typeface="Arial"/>
              <a:ea typeface="Arial"/>
              <a:cs typeface="Arial"/>
            </a:endParaRPr>
          </a:p>
        </p:txBody>
      </p:sp>
      <p:sp>
        <p:nvSpPr>
          <p:cNvPr id="44" name="">
            <a:extLst xmlns:a="http://schemas.openxmlformats.org/drawingml/2006/main">
              <a:ext uri="{FF2B5EF4-FFF2-40B4-BE49-F238E27FC236}">
                <a16:creationId xmlns:a16="http://schemas.microsoft.com/office/drawing/2014/main" id="{5A6B357F-9B48-4C50-9798-835CE242AE8B}"/>
              </a:ext>
            </a:extLst>
          </p:cNvPr>
          <p:cNvSpPr>
            <a:spLocks xmlns:a="http://schemas.openxmlformats.org/drawingml/2006/main" noGrp="1"/>
          </p:cNvSpPr>
          <p:nvPr/>
        </p:nvSpPr>
        <p:spPr>
          <a:xfrm xmlns:a="http://schemas.openxmlformats.org/drawingml/2006/main">
            <a:off x="685800" y="5629320"/>
            <a:ext cx="10820160" cy="5140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00" b="1" u="none" strike="noStrike">
                <a:solidFill>
                  <a:srgbClr val="087F8C"/>
                </a:solidFill>
                <a:latin typeface="Microsoft JhengHei"/>
                <a:ea typeface="Microsoft JhengHei"/>
                <a:cs typeface="Microsoft JhengHei"/>
              </a:rPr>
              <a:t>候選：公式提出、尚待評分的新答案；改善才正式接受</a:t>
            </a:r>
            <a:endParaRPr sz="210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532590260"/>
      </p:ext>
    </p:extLst>
  </p:cSld>
</p:sld>
</file>

<file path=ppt/slides/slide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45" name="">
            <a:extLst xmlns:a="http://schemas.openxmlformats.org/drawingml/2006/main">
              <a:ext uri="{FF2B5EF4-FFF2-40B4-BE49-F238E27FC236}">
                <a16:creationId xmlns:a16="http://schemas.microsoft.com/office/drawing/2014/main" id="{19E0E723-57D5-4797-8691-26C57F4D6E2C}"/>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戰爭角色，各自對應什麼？</a:t>
            </a:r>
            <a:endParaRPr sz="3230" b="0" u="none" strike="noStrike">
              <a:solidFill>
                <a:srgbClr val="000000"/>
              </a:solidFill>
              <a:latin typeface="Arial"/>
              <a:ea typeface="Arial"/>
              <a:cs typeface="Arial"/>
            </a:endParaRPr>
          </a:p>
        </p:txBody>
      </p:sp>
      <p:sp>
        <p:nvSpPr>
          <p:cNvPr id="46" name="">
            <a:extLst xmlns:a="http://schemas.openxmlformats.org/drawingml/2006/main">
              <a:ext uri="{FF2B5EF4-FFF2-40B4-BE49-F238E27FC236}">
                <a16:creationId xmlns:a16="http://schemas.microsoft.com/office/drawing/2014/main" id="{B43AA0EF-C23B-40B5-A3AC-43F316383F14}"/>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III</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a:t>
            </a:r>
            <a:r>
              <a:rPr sz="1130" b="0" u="none" strike="noStrike">
                <a:solidFill>
                  <a:srgbClr val="536879"/>
                </a:solidFill>
                <a:latin typeface="Microsoft JhengHei"/>
                <a:ea typeface="Microsoft JhengHei"/>
                <a:cs typeface="Microsoft JhengHei"/>
              </a:rPr>
              <a:t>；最小化與嚴格改善對齊公開 </a:t>
            </a:r>
            <a:r>
              <a:rPr sz="1130" b="0" u="none" strike="noStrike">
                <a:solidFill>
                  <a:srgbClr val="536879"/>
                </a:solidFill>
                <a:latin typeface="Microsoft JhengHei"/>
                <a:ea typeface="Microsoft JhengHei"/>
                <a:cs typeface="Microsoft JhengHei"/>
              </a:rPr>
              <a:t>WSO.m</a:t>
            </a:r>
            <a:endParaRPr sz="1130" b="0" u="none" strike="noStrike">
              <a:solidFill>
                <a:srgbClr val="000000"/>
              </a:solidFill>
              <a:latin typeface="Arial"/>
              <a:ea typeface="Arial"/>
              <a:cs typeface="Arial"/>
            </a:endParaRPr>
          </a:p>
        </p:txBody>
      </p:sp>
      <p:sp>
        <p:nvSpPr>
          <p:cNvPr id="47" name="">
            <a:extLst xmlns:a="http://schemas.openxmlformats.org/drawingml/2006/main">
              <a:ext uri="{FF2B5EF4-FFF2-40B4-BE49-F238E27FC236}">
                <a16:creationId xmlns:a16="http://schemas.microsoft.com/office/drawing/2014/main" id="{B65A37AA-D676-44A9-83F1-E7E5C9C72A76}"/>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05</a:t>
            </a:r>
            <a:endParaRPr sz="1350" b="0" u="none" strike="noStrike">
              <a:solidFill>
                <a:srgbClr val="000000"/>
              </a:solidFill>
              <a:latin typeface="Arial"/>
              <a:ea typeface="Arial"/>
              <a:cs typeface="Arial"/>
            </a:endParaRPr>
          </a:p>
        </p:txBody>
      </p:sp>
      <p:graphicFrame>
        <p:nvGraphicFramePr>
          <p:cNvPr id="48" name="">
            <a:extLst xmlns:a="http://schemas.openxmlformats.org/drawingml/2006/main">
              <a:ext uri="{FF2B5EF4-FFF2-40B4-BE49-F238E27FC236}">
                <a16:creationId xmlns:a16="http://schemas.microsoft.com/office/drawing/2014/main" id="{98CC000F-78B3-4796-9C17-211EDB47FE87}"/>
              </a:ext>
            </a:extLst>
          </p:cNvPr>
          <p:cNvGraphicFramePr/>
          <p:nvPr/>
        </p:nvGraphicFramePr>
        <p:xfrm>
          <a:off xmlns:a="http://schemas.openxmlformats.org/drawingml/2006/main" x="685800" y="1743120"/>
          <a:ext xmlns:a="http://schemas.openxmlformats.org/drawingml/2006/main" cx="10820160" cy="3352320"/>
        </p:xfrm>
        <a:graphic xmlns:a="http://schemas.openxmlformats.org/drawingml/2006/main">
          <a:graphicData uri="http://schemas.openxmlformats.org/drawingml/2006/table">
            <a:tbl>
              <a:tblPr/>
              <a:tblGrid>
                <a:gridCol w="2952720"/>
                <a:gridCol w="4000320"/>
                <a:gridCol w="3867120"/>
              </a:tblGrid>
              <a:tr h="67032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原文名稱</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演算法中的意思</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在剛才的題目中</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7032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戰場 </a:t>
                      </a:r>
                      <a:r>
                        <a:rPr sz="2020" b="0" u="none" strike="noStrike">
                          <a:solidFill>
                            <a:srgbClr val="142D40"/>
                          </a:solidFill>
                          <a:latin typeface="Microsoft JhengHei"/>
                          <a:ea typeface="Microsoft JhengHei"/>
                          <a:cs typeface="Microsoft JhengHei"/>
                        </a:rPr>
                        <a:t>War space</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變數可取值的範圍</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[−5,5] × [−5,5]</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7032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士兵 </a:t>
                      </a:r>
                      <a:r>
                        <a:rPr sz="2020" b="0" u="none" strike="noStrike">
                          <a:solidFill>
                            <a:srgbClr val="142D40"/>
                          </a:solidFill>
                          <a:latin typeface="Microsoft JhengHei"/>
                          <a:ea typeface="Microsoft JhengHei"/>
                          <a:cs typeface="Microsoft JhengHei"/>
                        </a:rPr>
                        <a:t>Soldier</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一組候選答案 </a:t>
                      </a:r>
                      <a:r>
                        <a:rPr sz="2020" b="0" u="none" strike="noStrike">
                          <a:solidFill>
                            <a:srgbClr val="142D40"/>
                          </a:solidFill>
                          <a:latin typeface="Microsoft JhengHei"/>
                          <a:ea typeface="Microsoft JhengHei"/>
                          <a:cs typeface="Microsoft JhengHei"/>
                        </a:rPr>
                        <a:t>Xᵢ</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例如 </a:t>
                      </a:r>
                      <a:r>
                        <a:rPr sz="2020" b="0" u="none" strike="noStrike">
                          <a:solidFill>
                            <a:srgbClr val="142D40"/>
                          </a:solidFill>
                          <a:latin typeface="Microsoft JhengHei"/>
                          <a:ea typeface="Microsoft JhengHei"/>
                          <a:cs typeface="Microsoft JhengHei"/>
                        </a:rPr>
                        <a:t>(4,3)</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7032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戰鬥能力 </a:t>
                      </a:r>
                      <a:r>
                        <a:rPr sz="2020" b="0" u="none" strike="noStrike">
                          <a:solidFill>
                            <a:srgbClr val="142D40"/>
                          </a:solidFill>
                          <a:latin typeface="Microsoft JhengHei"/>
                          <a:ea typeface="Microsoft JhengHei"/>
                          <a:cs typeface="Microsoft JhengHei"/>
                        </a:rPr>
                        <a:t>Fitness</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目標函數算出的評分</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例如 </a:t>
                      </a:r>
                      <a:r>
                        <a:rPr sz="2020" b="0" u="none" strike="noStrike">
                          <a:solidFill>
                            <a:srgbClr val="142D40"/>
                          </a:solidFill>
                          <a:latin typeface="Microsoft JhengHei"/>
                          <a:ea typeface="Microsoft JhengHei"/>
                          <a:cs typeface="Microsoft JhengHei"/>
                        </a:rPr>
                        <a:t>f(4,3)=25</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7032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國王 </a:t>
                      </a:r>
                      <a:r>
                        <a:rPr sz="2020" b="0" u="none" strike="noStrike">
                          <a:solidFill>
                            <a:srgbClr val="142D40"/>
                          </a:solidFill>
                          <a:latin typeface="Microsoft JhengHei"/>
                          <a:ea typeface="Microsoft JhengHei"/>
                          <a:cs typeface="Microsoft JhengHei"/>
                        </a:rPr>
                        <a:t>K</a:t>
                      </a:r>
                      <a:r>
                        <a:rPr sz="2020" b="0" u="none" strike="noStrike">
                          <a:solidFill>
                            <a:srgbClr val="142D40"/>
                          </a:solidFill>
                          <a:latin typeface="Microsoft JhengHei"/>
                          <a:ea typeface="Microsoft JhengHei"/>
                          <a:cs typeface="Microsoft JhengHei"/>
                        </a:rPr>
                        <a:t>／指揮官 </a:t>
                      </a:r>
                      <a:r>
                        <a:rPr sz="2020" b="0" u="none" strike="noStrike">
                          <a:solidFill>
                            <a:srgbClr val="142D40"/>
                          </a:solidFill>
                          <a:latin typeface="Microsoft JhengHei"/>
                          <a:ea typeface="Microsoft JhengHei"/>
                          <a:cs typeface="Microsoft JhengHei"/>
                        </a:rPr>
                        <a:t>C</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最好／次好的答案位置</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依評分選出，身分會改變</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49" name="">
            <a:extLst xmlns:a="http://schemas.openxmlformats.org/drawingml/2006/main">
              <a:ext uri="{FF2B5EF4-FFF2-40B4-BE49-F238E27FC236}">
                <a16:creationId xmlns:a16="http://schemas.microsoft.com/office/drawing/2014/main" id="{0EF7911E-20A3-4A56-96C2-330484B3F67F}"/>
              </a:ext>
            </a:extLst>
          </p:cNvPr>
          <p:cNvSpPr>
            <a:spLocks xmlns:a="http://schemas.openxmlformats.org/drawingml/2006/main" noGrp="1"/>
          </p:cNvSpPr>
          <p:nvPr/>
        </p:nvSpPr>
        <p:spPr>
          <a:xfrm xmlns:a="http://schemas.openxmlformats.org/drawingml/2006/main">
            <a:off x="685800" y="5467320"/>
            <a:ext cx="10820160" cy="5331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兩位領導者也是士兵，會照樣更新；本例分數越低越好</a:t>
            </a:r>
            <a:endParaRPr sz="21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620383098"/>
      </p:ext>
    </p:extLst>
  </p:cSld>
</p:sld>
</file>

<file path=ppt/slides/slide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graphicFrame>
        <p:nvGraphicFramePr>
          <p:cNvPr id="50" name="Chart">
            <a:extLst xmlns:a="http://schemas.openxmlformats.org/drawingml/2006/main">
              <a:ext uri="{FF2B5EF4-FFF2-40B4-BE49-F238E27FC236}">
                <a16:creationId xmlns:a16="http://schemas.microsoft.com/office/drawing/2014/main" id="{5F69D7E7-99D1-421D-A806-2C6DD854EEB3}"/>
              </a:ext>
            </a:extLst>
          </p:cNvPr>
          <p:cNvGraphicFramePr/>
          <p:nvPr/>
        </p:nvGraphicFramePr>
        <p:xfrm>
          <a:off xmlns:a="http://schemas.openxmlformats.org/drawingml/2006/main" x="6905520" y="2171880"/>
          <a:ext xmlns:a="http://schemas.openxmlformats.org/drawingml/2006/main" cx="4524120" cy="3371400"/>
        </p:xfrm>
        <a:graphic xmlns:a="http://schemas.openxmlformats.org/drawingml/2006/main">
          <a:graphicData uri="http://schemas.openxmlformats.org/drawingml/2006/chart">
            <c:chart xmlns:r="http://schemas.openxmlformats.org/officeDocument/2006/relationships" xmlns:c="http://schemas.openxmlformats.org/drawingml/2006/chart" r:id="R4920caaf388c41be"/>
          </a:graphicData>
        </a:graphic>
      </p:graphicFrame>
      <p:sp>
        <p:nvSpPr>
          <p:cNvPr id="51" name="">
            <a:extLst xmlns:a="http://schemas.openxmlformats.org/drawingml/2006/main">
              <a:ext uri="{FF2B5EF4-FFF2-40B4-BE49-F238E27FC236}">
                <a16:creationId xmlns:a16="http://schemas.microsoft.com/office/drawing/2014/main" id="{FCD0E987-188E-4C7D-B19A-EB23FF567C99}"/>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開始搜尋：初始化四位士兵</a:t>
            </a:r>
            <a:endParaRPr sz="3230" b="0" u="none" strike="noStrike">
              <a:solidFill>
                <a:srgbClr val="000000"/>
              </a:solidFill>
              <a:latin typeface="Arial"/>
              <a:ea typeface="Arial"/>
              <a:cs typeface="Arial"/>
            </a:endParaRPr>
          </a:p>
        </p:txBody>
      </p:sp>
      <p:sp>
        <p:nvSpPr>
          <p:cNvPr id="52" name="">
            <a:extLst xmlns:a="http://schemas.openxmlformats.org/drawingml/2006/main">
              <a:ext uri="{FF2B5EF4-FFF2-40B4-BE49-F238E27FC236}">
                <a16:creationId xmlns:a16="http://schemas.microsoft.com/office/drawing/2014/main" id="{B4AD30CB-1D90-4D9B-AE02-163B1502E1E9}"/>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IV</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V.B</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Algorithm 1</a:t>
            </a:r>
            <a:r>
              <a:rPr sz="1130" b="0" u="none" strike="noStrike">
                <a:solidFill>
                  <a:srgbClr val="536879"/>
                </a:solidFill>
                <a:latin typeface="Microsoft JhengHei"/>
                <a:ea typeface="Microsoft JhengHei"/>
                <a:cs typeface="Microsoft JhengHei"/>
              </a:rPr>
              <a:t>；表中位置為指定樣本</a:t>
            </a:r>
            <a:endParaRPr sz="1130" b="0" u="none" strike="noStrike">
              <a:solidFill>
                <a:srgbClr val="000000"/>
              </a:solidFill>
              <a:latin typeface="Arial"/>
              <a:ea typeface="Arial"/>
              <a:cs typeface="Arial"/>
            </a:endParaRPr>
          </a:p>
        </p:txBody>
      </p:sp>
      <p:sp>
        <p:nvSpPr>
          <p:cNvPr id="53" name="">
            <a:extLst xmlns:a="http://schemas.openxmlformats.org/drawingml/2006/main">
              <a:ext uri="{FF2B5EF4-FFF2-40B4-BE49-F238E27FC236}">
                <a16:creationId xmlns:a16="http://schemas.microsoft.com/office/drawing/2014/main" id="{F2FAF6A8-A93F-4F20-9220-FC9DD936602D}"/>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06</a:t>
            </a:r>
            <a:endParaRPr sz="1350" b="0" u="none" strike="noStrike">
              <a:solidFill>
                <a:srgbClr val="000000"/>
              </a:solidFill>
              <a:latin typeface="Arial"/>
              <a:ea typeface="Arial"/>
              <a:cs typeface="Arial"/>
            </a:endParaRPr>
          </a:p>
        </p:txBody>
      </p:sp>
      <p:sp>
        <p:nvSpPr>
          <p:cNvPr id="54" name="">
            <a:extLst xmlns:a="http://schemas.openxmlformats.org/drawingml/2006/main">
              <a:ext uri="{FF2B5EF4-FFF2-40B4-BE49-F238E27FC236}">
                <a16:creationId xmlns:a16="http://schemas.microsoft.com/office/drawing/2014/main" id="{E53AE96D-5A1F-4AD2-895F-3CFC554E24D1}"/>
              </a:ext>
            </a:extLst>
          </p:cNvPr>
          <p:cNvSpPr>
            <a:spLocks xmlns:a="http://schemas.openxmlformats.org/drawingml/2006/main" noGrp="1"/>
          </p:cNvSpPr>
          <p:nvPr/>
        </p:nvSpPr>
        <p:spPr>
          <a:xfrm xmlns:a="http://schemas.openxmlformats.org/drawingml/2006/main">
            <a:off x="685800" y="1581120"/>
            <a:ext cx="10820160" cy="3236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00" b="0" u="none" strike="noStrike">
                <a:solidFill>
                  <a:srgbClr val="536879"/>
                </a:solidFill>
                <a:latin typeface="Microsoft JhengHei"/>
                <a:ea typeface="Microsoft JhengHei"/>
                <a:cs typeface="Microsoft JhengHei"/>
              </a:rPr>
              <a:t>士兵總數 </a:t>
            </a:r>
            <a:r>
              <a:rPr sz="1800" b="0" u="none" strike="noStrike">
                <a:solidFill>
                  <a:srgbClr val="536879"/>
                </a:solidFill>
                <a:latin typeface="Microsoft JhengHei"/>
                <a:ea typeface="Microsoft JhengHei"/>
                <a:cs typeface="Microsoft JhengHei"/>
              </a:rPr>
              <a:t>N=4</a:t>
            </a:r>
            <a:r>
              <a:rPr sz="1800" b="0" u="none" strike="noStrike">
                <a:solidFill>
                  <a:srgbClr val="536879"/>
                </a:solidFill>
                <a:latin typeface="Microsoft JhengHei"/>
                <a:ea typeface="Microsoft JhengHei"/>
                <a:cs typeface="Microsoft JhengHei"/>
              </a:rPr>
              <a:t>；</a:t>
            </a:r>
            <a:r>
              <a:rPr sz="1800" b="0" u="none" strike="noStrike">
                <a:solidFill>
                  <a:srgbClr val="536879"/>
                </a:solidFill>
                <a:latin typeface="Microsoft JhengHei"/>
                <a:ea typeface="Microsoft JhengHei"/>
                <a:cs typeface="Microsoft JhengHei"/>
              </a:rPr>
              <a:t>i </a:t>
            </a:r>
            <a:r>
              <a:rPr sz="1800" b="0" u="none" strike="noStrike">
                <a:solidFill>
                  <a:srgbClr val="536879"/>
                </a:solidFill>
                <a:latin typeface="Microsoft JhengHei"/>
                <a:ea typeface="Microsoft JhengHei"/>
                <a:cs typeface="Microsoft JhengHei"/>
              </a:rPr>
              <a:t>代表第 </a:t>
            </a:r>
            <a:r>
              <a:rPr sz="1800" b="0" u="none" strike="noStrike">
                <a:solidFill>
                  <a:srgbClr val="536879"/>
                </a:solidFill>
                <a:latin typeface="Microsoft JhengHei"/>
                <a:ea typeface="Microsoft JhengHei"/>
                <a:cs typeface="Microsoft JhengHei"/>
              </a:rPr>
              <a:t>i </a:t>
            </a:r>
            <a:r>
              <a:rPr sz="1800" b="0" u="none" strike="noStrike">
                <a:solidFill>
                  <a:srgbClr val="536879"/>
                </a:solidFill>
                <a:latin typeface="Microsoft JhengHei"/>
                <a:ea typeface="Microsoft JhengHei"/>
                <a:cs typeface="Microsoft JhengHei"/>
              </a:rPr>
              <a:t>位士兵</a:t>
            </a:r>
            <a:endParaRPr sz="1800" b="0" u="none" strike="noStrike">
              <a:solidFill>
                <a:srgbClr val="000000"/>
              </a:solidFill>
              <a:latin typeface="Arial"/>
              <a:ea typeface="Arial"/>
              <a:cs typeface="Arial"/>
            </a:endParaRPr>
          </a:p>
        </p:txBody>
      </p:sp>
      <p:graphicFrame>
        <p:nvGraphicFramePr>
          <p:cNvPr id="55" name="">
            <a:extLst xmlns:a="http://schemas.openxmlformats.org/drawingml/2006/main">
              <a:ext uri="{FF2B5EF4-FFF2-40B4-BE49-F238E27FC236}">
                <a16:creationId xmlns:a16="http://schemas.microsoft.com/office/drawing/2014/main" id="{C719D8A7-6B37-46D4-A7F4-DC1E6548078D}"/>
              </a:ext>
            </a:extLst>
          </p:cNvPr>
          <p:cNvGraphicFramePr/>
          <p:nvPr/>
        </p:nvGraphicFramePr>
        <p:xfrm>
          <a:off xmlns:a="http://schemas.openxmlformats.org/drawingml/2006/main" x="685800" y="1990800"/>
          <a:ext xmlns:a="http://schemas.openxmlformats.org/drawingml/2006/main" cx="5810040" cy="3267000"/>
        </p:xfrm>
        <a:graphic xmlns:a="http://schemas.openxmlformats.org/drawingml/2006/main">
          <a:graphicData uri="http://schemas.openxmlformats.org/drawingml/2006/table">
            <a:tbl>
              <a:tblPr/>
              <a:tblGrid>
                <a:gridCol w="1047600"/>
                <a:gridCol w="1666800"/>
                <a:gridCol w="1380960"/>
                <a:gridCol w="1714320"/>
              </a:tblGrid>
              <a:tr h="653400">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士兵</a:t>
                      </a:r>
                      <a:endParaRPr sz="187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位置 </a:t>
                      </a:r>
                      <a:r>
                        <a:rPr sz="1870" b="1" u="none" strike="noStrike">
                          <a:solidFill>
                            <a:srgbClr val="FFFFFF"/>
                          </a:solidFill>
                          <a:latin typeface="Microsoft JhengHei"/>
                          <a:ea typeface="Microsoft JhengHei"/>
                          <a:cs typeface="Microsoft JhengHei"/>
                        </a:rPr>
                        <a:t>Xᵢ</a:t>
                      </a:r>
                      <a:endParaRPr sz="18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f(Xᵢ)</a:t>
                      </a:r>
                      <a:endParaRPr sz="18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角色</a:t>
                      </a:r>
                      <a:endParaRPr sz="18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534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P₁</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(1,1)</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2</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國王 </a:t>
                      </a:r>
                      <a:r>
                        <a:rPr sz="1870" b="0" u="none" strike="noStrike">
                          <a:solidFill>
                            <a:srgbClr val="142D40"/>
                          </a:solidFill>
                          <a:latin typeface="Microsoft JhengHei"/>
                          <a:ea typeface="Microsoft JhengHei"/>
                          <a:cs typeface="Microsoft JhengHei"/>
                        </a:rPr>
                        <a:t>K</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534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P₂</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(2,0)</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4</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指揮官 </a:t>
                      </a:r>
                      <a:r>
                        <a:rPr sz="1870" b="0" u="none" strike="noStrike">
                          <a:solidFill>
                            <a:srgbClr val="142D40"/>
                          </a:solidFill>
                          <a:latin typeface="Microsoft JhengHei"/>
                          <a:ea typeface="Microsoft JhengHei"/>
                          <a:cs typeface="Microsoft JhengHei"/>
                        </a:rPr>
                        <a:t>C</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534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P₃</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(4,3)</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25</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本次追蹤</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534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P₄</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(−4,−4)</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32</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目前最差</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56" name="">
            <a:extLst xmlns:a="http://schemas.openxmlformats.org/drawingml/2006/main">
              <a:ext uri="{FF2B5EF4-FFF2-40B4-BE49-F238E27FC236}">
                <a16:creationId xmlns:a16="http://schemas.microsoft.com/office/drawing/2014/main" id="{FDAF39F9-9C7E-4AA2-BBE2-7CECB0AA9FC0}"/>
              </a:ext>
            </a:extLst>
          </p:cNvPr>
          <p:cNvSpPr>
            <a:spLocks xmlns:a="http://schemas.openxmlformats.org/drawingml/2006/main" noGrp="1"/>
          </p:cNvSpPr>
          <p:nvPr/>
        </p:nvSpPr>
        <p:spPr>
          <a:xfrm xmlns:a="http://schemas.openxmlformats.org/drawingml/2006/main">
            <a:off x="685800" y="5572080"/>
            <a:ext cx="10820160" cy="3236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1" u="none" strike="noStrike">
                <a:solidFill>
                  <a:srgbClr val="087F8C"/>
                </a:solidFill>
                <a:latin typeface="Microsoft JhengHei"/>
                <a:ea typeface="Microsoft JhengHei"/>
                <a:cs typeface="Microsoft JhengHei"/>
              </a:rPr>
              <a:t>每位另存 </a:t>
            </a:r>
            <a:r>
              <a:rPr sz="1950" b="1" u="none" strike="noStrike">
                <a:solidFill>
                  <a:srgbClr val="087F8C"/>
                </a:solidFill>
                <a:latin typeface="Microsoft JhengHei"/>
                <a:ea typeface="Microsoft JhengHei"/>
                <a:cs typeface="Microsoft JhengHei"/>
              </a:rPr>
              <a:t>Rᵢ=0</a:t>
            </a:r>
            <a:r>
              <a:rPr sz="1950" b="1" u="none" strike="noStrike">
                <a:solidFill>
                  <a:srgbClr val="087F8C"/>
                </a:solidFill>
                <a:latin typeface="Microsoft JhengHei"/>
                <a:ea typeface="Microsoft JhengHei"/>
                <a:cs typeface="Microsoft JhengHei"/>
              </a:rPr>
              <a:t>：成功次數；</a:t>
            </a:r>
            <a:r>
              <a:rPr sz="1950" b="1" u="none" strike="noStrike">
                <a:solidFill>
                  <a:srgbClr val="087F8C"/>
                </a:solidFill>
                <a:latin typeface="Microsoft JhengHei"/>
                <a:ea typeface="Microsoft JhengHei"/>
                <a:cs typeface="Microsoft JhengHei"/>
              </a:rPr>
              <a:t>Wᵢ=2</a:t>
            </a:r>
            <a:r>
              <a:rPr sz="1950" b="1" u="none" strike="noStrike">
                <a:solidFill>
                  <a:srgbClr val="087F8C"/>
                </a:solidFill>
                <a:latin typeface="Microsoft JhengHei"/>
                <a:ea typeface="Microsoft JhengHei"/>
                <a:cs typeface="Microsoft JhengHei"/>
              </a:rPr>
              <a:t>：初始位置係數，成功後更新</a:t>
            </a:r>
            <a:endParaRPr sz="1950" b="0" u="none" strike="noStrike">
              <a:solidFill>
                <a:srgbClr val="000000"/>
              </a:solidFill>
              <a:latin typeface="Arial"/>
              <a:ea typeface="Arial"/>
              <a:cs typeface="Arial"/>
            </a:endParaRPr>
          </a:p>
        </p:txBody>
      </p:sp>
      <p:sp>
        <p:nvSpPr>
          <p:cNvPr id="57" name="">
            <a:extLst xmlns:a="http://schemas.openxmlformats.org/drawingml/2006/main">
              <a:ext uri="{FF2B5EF4-FFF2-40B4-BE49-F238E27FC236}">
                <a16:creationId xmlns:a16="http://schemas.microsoft.com/office/drawing/2014/main" id="{18661A42-BFCF-4E30-9AAB-30B0290EAA93}"/>
              </a:ext>
            </a:extLst>
          </p:cNvPr>
          <p:cNvSpPr>
            <a:spLocks xmlns:a="http://schemas.openxmlformats.org/drawingml/2006/main" noGrp="1"/>
          </p:cNvSpPr>
          <p:nvPr/>
        </p:nvSpPr>
        <p:spPr>
          <a:xfrm xmlns:a="http://schemas.openxmlformats.org/drawingml/2006/main">
            <a:off x="685800" y="5972040"/>
            <a:ext cx="10820160" cy="2757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00" b="0" u="none" strike="noStrike">
                <a:solidFill>
                  <a:srgbClr val="536879"/>
                </a:solidFill>
                <a:latin typeface="Microsoft JhengHei"/>
                <a:ea typeface="Microsoft JhengHei"/>
                <a:cs typeface="Microsoft JhengHei"/>
              </a:rPr>
              <a:t>本例：</a:t>
            </a:r>
            <a:r>
              <a:rPr sz="1800" b="0" u="none" strike="noStrike">
                <a:solidFill>
                  <a:srgbClr val="536879"/>
                </a:solidFill>
                <a:latin typeface="Microsoft JhengHei"/>
                <a:ea typeface="Microsoft JhengHei"/>
                <a:cs typeface="Microsoft JhengHei"/>
              </a:rPr>
              <a:t>4 </a:t>
            </a:r>
            <a:r>
              <a:rPr sz="1800" b="0" u="none" strike="noStrike">
                <a:solidFill>
                  <a:srgbClr val="536879"/>
                </a:solidFill>
                <a:latin typeface="Microsoft JhengHei"/>
                <a:ea typeface="Microsoft JhengHei"/>
                <a:cs typeface="Microsoft JhengHei"/>
              </a:rPr>
              <a:t>位、</a:t>
            </a:r>
            <a:r>
              <a:rPr sz="1800" b="0" u="none" strike="noStrike">
                <a:solidFill>
                  <a:srgbClr val="536879"/>
                </a:solidFill>
                <a:latin typeface="Microsoft JhengHei"/>
                <a:ea typeface="Microsoft JhengHei"/>
                <a:cs typeface="Microsoft JhengHei"/>
              </a:rPr>
              <a:t>10 </a:t>
            </a:r>
            <a:r>
              <a:rPr sz="1800" b="0" u="none" strike="noStrike">
                <a:solidFill>
                  <a:srgbClr val="536879"/>
                </a:solidFill>
                <a:latin typeface="Microsoft JhengHei"/>
                <a:ea typeface="Microsoft JhengHei"/>
                <a:cs typeface="Microsoft JhengHei"/>
              </a:rPr>
              <a:t>輪；原文整體比較：</a:t>
            </a:r>
            <a:r>
              <a:rPr sz="1800" b="0" u="none" strike="noStrike">
                <a:solidFill>
                  <a:srgbClr val="536879"/>
                </a:solidFill>
                <a:latin typeface="Microsoft JhengHei"/>
                <a:ea typeface="Microsoft JhengHei"/>
                <a:cs typeface="Microsoft JhengHei"/>
              </a:rPr>
              <a:t>30 </a:t>
            </a:r>
            <a:r>
              <a:rPr sz="1800" b="0" u="none" strike="noStrike">
                <a:solidFill>
                  <a:srgbClr val="536879"/>
                </a:solidFill>
                <a:latin typeface="Microsoft JhengHei"/>
                <a:ea typeface="Microsoft JhengHei"/>
                <a:cs typeface="Microsoft JhengHei"/>
              </a:rPr>
              <a:t>位、</a:t>
            </a:r>
            <a:r>
              <a:rPr sz="1800" b="0" u="none" strike="noStrike">
                <a:solidFill>
                  <a:srgbClr val="536879"/>
                </a:solidFill>
                <a:latin typeface="Microsoft JhengHei"/>
                <a:ea typeface="Microsoft JhengHei"/>
                <a:cs typeface="Microsoft JhengHei"/>
              </a:rPr>
              <a:t>1000 </a:t>
            </a:r>
            <a:r>
              <a:rPr sz="1800" b="0" u="none" strike="noStrike">
                <a:solidFill>
                  <a:srgbClr val="536879"/>
                </a:solidFill>
                <a:latin typeface="Microsoft JhengHei"/>
                <a:ea typeface="Microsoft JhengHei"/>
                <a:cs typeface="Microsoft JhengHei"/>
              </a:rPr>
              <a:t>輪上限</a:t>
            </a:r>
            <a:endParaRPr sz="180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940660880"/>
      </p:ext>
    </p:extLst>
  </p:cSld>
</p:sld>
</file>

<file path=ppt/slides/slide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58" name="">
            <a:extLst xmlns:a="http://schemas.openxmlformats.org/drawingml/2006/main">
              <a:ext uri="{FF2B5EF4-FFF2-40B4-BE49-F238E27FC236}">
                <a16:creationId xmlns:a16="http://schemas.microsoft.com/office/drawing/2014/main" id="{1EF7282F-8F5B-40C6-82BF-FEEE9EF6FC56}"/>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一輪要做的事情</a:t>
            </a:r>
            <a:endParaRPr sz="3230" b="0" u="none" strike="noStrike">
              <a:solidFill>
                <a:srgbClr val="000000"/>
              </a:solidFill>
              <a:latin typeface="Arial"/>
              <a:ea typeface="Arial"/>
              <a:cs typeface="Arial"/>
            </a:endParaRPr>
          </a:p>
        </p:txBody>
      </p:sp>
      <p:sp>
        <p:nvSpPr>
          <p:cNvPr id="59" name="">
            <a:extLst xmlns:a="http://schemas.openxmlformats.org/drawingml/2006/main">
              <a:ext uri="{FF2B5EF4-FFF2-40B4-BE49-F238E27FC236}">
                <a16:creationId xmlns:a16="http://schemas.microsoft.com/office/drawing/2014/main" id="{56E60C6B-6086-4C68-BBF5-5EB4850DA222}"/>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Algorithm 1 </a:t>
            </a:r>
            <a:r>
              <a:rPr sz="1130" b="0" u="none" strike="noStrike">
                <a:solidFill>
                  <a:srgbClr val="536879"/>
                </a:solidFill>
                <a:latin typeface="Microsoft JhengHei"/>
                <a:ea typeface="Microsoft JhengHei"/>
                <a:cs typeface="Microsoft JhengHei"/>
              </a:rPr>
              <a:t>與作者 </a:t>
            </a:r>
            <a:r>
              <a:rPr sz="1130" b="0" u="none" strike="noStrike">
                <a:solidFill>
                  <a:srgbClr val="536879"/>
                </a:solidFill>
                <a:latin typeface="Microsoft JhengHei"/>
                <a:ea typeface="Microsoft JhengHei"/>
                <a:cs typeface="Microsoft JhengHei"/>
              </a:rPr>
              <a:t>WSO.m </a:t>
            </a:r>
            <a:r>
              <a:rPr sz="1130" b="0" u="none" strike="noStrike">
                <a:solidFill>
                  <a:srgbClr val="536879"/>
                </a:solidFill>
                <a:latin typeface="Microsoft JhengHei"/>
                <a:ea typeface="Microsoft JhengHei"/>
                <a:cs typeface="Microsoft JhengHei"/>
              </a:rPr>
              <a:t>的領導者時序對照</a:t>
            </a:r>
            <a:endParaRPr sz="1130" b="0" u="none" strike="noStrike">
              <a:solidFill>
                <a:srgbClr val="000000"/>
              </a:solidFill>
              <a:latin typeface="Arial"/>
              <a:ea typeface="Arial"/>
              <a:cs typeface="Arial"/>
            </a:endParaRPr>
          </a:p>
        </p:txBody>
      </p:sp>
      <p:sp>
        <p:nvSpPr>
          <p:cNvPr id="60" name="">
            <a:extLst xmlns:a="http://schemas.openxmlformats.org/drawingml/2006/main">
              <a:ext uri="{FF2B5EF4-FFF2-40B4-BE49-F238E27FC236}">
                <a16:creationId xmlns:a16="http://schemas.microsoft.com/office/drawing/2014/main" id="{1FEB81C9-5BF6-4F01-9771-68D6904CDE0D}"/>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07</a:t>
            </a:r>
            <a:endParaRPr sz="1350" b="0" u="none" strike="noStrike">
              <a:solidFill>
                <a:srgbClr val="000000"/>
              </a:solidFill>
              <a:latin typeface="Arial"/>
              <a:ea typeface="Arial"/>
              <a:cs typeface="Arial"/>
            </a:endParaRPr>
          </a:p>
        </p:txBody>
      </p:sp>
      <p:graphicFrame>
        <p:nvGraphicFramePr>
          <p:cNvPr id="61" name="">
            <a:extLst xmlns:a="http://schemas.openxmlformats.org/drawingml/2006/main">
              <a:ext uri="{FF2B5EF4-FFF2-40B4-BE49-F238E27FC236}">
                <a16:creationId xmlns:a16="http://schemas.microsoft.com/office/drawing/2014/main" id="{7617D411-D2C3-4060-A0DB-EFDF48ABB6DF}"/>
              </a:ext>
            </a:extLst>
          </p:cNvPr>
          <p:cNvGraphicFramePr/>
          <p:nvPr/>
        </p:nvGraphicFramePr>
        <p:xfrm>
          <a:off xmlns:a="http://schemas.openxmlformats.org/drawingml/2006/main" x="685800" y="1743120"/>
          <a:ext xmlns:a="http://schemas.openxmlformats.org/drawingml/2006/main" cx="10820160" cy="2381040"/>
        </p:xfrm>
        <a:graphic xmlns:a="http://schemas.openxmlformats.org/drawingml/2006/main">
          <a:graphicData uri="http://schemas.openxmlformats.org/drawingml/2006/table">
            <a:tbl>
              <a:tblPr/>
              <a:tblGrid>
                <a:gridCol w="1428480"/>
                <a:gridCol w="9391320"/>
              </a:tblGrid>
              <a:tr h="59508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順序</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一輪內的動作</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95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1</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每位士兵選戰術、算候選、修復越界、評分</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595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2</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改善才接受，更新自己的成功次數與權重</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5950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3</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全體完成，處理最差一位，再更新 </a:t>
                      </a:r>
                      <a:r>
                        <a:rPr sz="2020" b="0" u="none" strike="noStrike">
                          <a:solidFill>
                            <a:srgbClr val="142D40"/>
                          </a:solidFill>
                          <a:latin typeface="Microsoft JhengHei"/>
                          <a:ea typeface="Microsoft JhengHei"/>
                          <a:cs typeface="Microsoft JhengHei"/>
                        </a:rPr>
                        <a:t>K</a:t>
                      </a:r>
                      <a:r>
                        <a:rPr sz="2020" b="0" u="none" strike="noStrike">
                          <a:solidFill>
                            <a:srgbClr val="142D40"/>
                          </a:solidFill>
                          <a:latin typeface="Microsoft JhengHei"/>
                          <a:ea typeface="Microsoft JhengHei"/>
                          <a:cs typeface="Microsoft JhengHei"/>
                        </a:rPr>
                        <a:t>、</a:t>
                      </a:r>
                      <a:r>
                        <a:rPr sz="2020" b="0" u="none" strike="noStrike">
                          <a:solidFill>
                            <a:srgbClr val="142D40"/>
                          </a:solidFill>
                          <a:latin typeface="Microsoft JhengHei"/>
                          <a:ea typeface="Microsoft JhengHei"/>
                          <a:cs typeface="Microsoft JhengHei"/>
                        </a:rPr>
                        <a:t>C</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62" name="">
            <a:extLst xmlns:a="http://schemas.openxmlformats.org/drawingml/2006/main">
              <a:ext uri="{FF2B5EF4-FFF2-40B4-BE49-F238E27FC236}">
                <a16:creationId xmlns:a16="http://schemas.microsoft.com/office/drawing/2014/main" id="{C6F9877A-6679-4D32-BA09-CBE2194C212E}"/>
              </a:ext>
            </a:extLst>
          </p:cNvPr>
          <p:cNvSpPr>
            <a:spLocks xmlns:a="http://schemas.openxmlformats.org/drawingml/2006/main" noGrp="1"/>
          </p:cNvSpPr>
          <p:nvPr/>
        </p:nvSpPr>
        <p:spPr>
          <a:xfrm xmlns:a="http://schemas.openxmlformats.org/drawingml/2006/main">
            <a:off x="685800" y="4362480"/>
            <a:ext cx="10820160" cy="4662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250" b="1" u="none" strike="noStrike">
                <a:solidFill>
                  <a:srgbClr val="087F8C"/>
                </a:solidFill>
                <a:latin typeface="Microsoft JhengHei"/>
                <a:ea typeface="Microsoft JhengHei"/>
                <a:cs typeface="Microsoft JhengHei"/>
              </a:rPr>
              <a:t>依原文流程：弱兵處理後，依評分更新 </a:t>
            </a:r>
            <a:r>
              <a:rPr sz="2250" b="1" u="none" strike="noStrike">
                <a:solidFill>
                  <a:srgbClr val="087F8C"/>
                </a:solidFill>
                <a:latin typeface="Microsoft JhengHei"/>
                <a:ea typeface="Microsoft JhengHei"/>
                <a:cs typeface="Microsoft JhengHei"/>
              </a:rPr>
              <a:t>K</a:t>
            </a:r>
            <a:r>
              <a:rPr sz="2250" b="1" u="none" strike="noStrike">
                <a:solidFill>
                  <a:srgbClr val="087F8C"/>
                </a:solidFill>
                <a:latin typeface="Microsoft JhengHei"/>
                <a:ea typeface="Microsoft JhengHei"/>
                <a:cs typeface="Microsoft JhengHei"/>
              </a:rPr>
              <a:t>、</a:t>
            </a:r>
            <a:r>
              <a:rPr sz="2250" b="1" u="none" strike="noStrike">
                <a:solidFill>
                  <a:srgbClr val="087F8C"/>
                </a:solidFill>
                <a:latin typeface="Microsoft JhengHei"/>
                <a:ea typeface="Microsoft JhengHei"/>
                <a:cs typeface="Microsoft JhengHei"/>
              </a:rPr>
              <a:t>C</a:t>
            </a:r>
            <a:endParaRPr sz="2250" b="0" u="none" strike="noStrike">
              <a:solidFill>
                <a:srgbClr val="000000"/>
              </a:solidFill>
              <a:latin typeface="Arial"/>
              <a:ea typeface="Arial"/>
              <a:cs typeface="Arial"/>
            </a:endParaRPr>
          </a:p>
        </p:txBody>
      </p:sp>
      <p:graphicFrame>
        <p:nvGraphicFramePr>
          <p:cNvPr id="63" name="">
            <a:extLst xmlns:a="http://schemas.openxmlformats.org/drawingml/2006/main">
              <a:ext uri="{FF2B5EF4-FFF2-40B4-BE49-F238E27FC236}">
                <a16:creationId xmlns:a16="http://schemas.microsoft.com/office/drawing/2014/main" id="{FBA8D728-3169-4231-974B-E770225D112E}"/>
              </a:ext>
            </a:extLst>
          </p:cNvPr>
          <p:cNvGraphicFramePr/>
          <p:nvPr/>
        </p:nvGraphicFramePr>
        <p:xfrm>
          <a:off xmlns:a="http://schemas.openxmlformats.org/drawingml/2006/main" x="685800" y="5010120"/>
          <a:ext xmlns:a="http://schemas.openxmlformats.org/drawingml/2006/main" cx="10820160" cy="1047600"/>
        </p:xfrm>
        <a:graphic xmlns:a="http://schemas.openxmlformats.org/drawingml/2006/main">
          <a:graphicData uri="http://schemas.openxmlformats.org/drawingml/2006/table">
            <a:tbl>
              <a:tblPr/>
              <a:tblGrid>
                <a:gridCol w="2476440"/>
                <a:gridCol w="8343720"/>
              </a:tblGrid>
              <a:tr h="523800">
                <a:tc>
                  <a:txBody>
                    <a:bodyPr lIns="152280" tIns="85680" rIns="152280" bIns="85680" anchor="ctr">
                      <a:noAutofit/>
                    </a:bodyPr>
                    <a:lstStyle/>
                    <a:p>
                      <a:pPr>
                        <a:lnSpc>
                          <a:spcPct val="100000"/>
                        </a:lnSpc>
                        <a:buNone/>
                      </a:pPr>
                      <a:r>
                        <a:rPr sz="1729" b="1" u="none" strike="noStrike">
                          <a:solidFill>
                            <a:srgbClr val="FFFFFF"/>
                          </a:solidFill>
                          <a:latin typeface="Microsoft JhengHei"/>
                          <a:ea typeface="Microsoft JhengHei"/>
                          <a:cs typeface="Microsoft JhengHei"/>
                        </a:rPr>
                        <a:t>版本差異</a:t>
                      </a:r>
                      <a:endParaRPr sz="1729"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729" b="1" u="none" strike="noStrike">
                          <a:solidFill>
                            <a:srgbClr val="FFFFFF"/>
                          </a:solidFill>
                          <a:latin typeface="Microsoft JhengHei"/>
                          <a:ea typeface="Microsoft JhengHei"/>
                          <a:cs typeface="Microsoft JhengHei"/>
                        </a:rPr>
                        <a:t>更新國王／指揮官的時間</a:t>
                      </a:r>
                      <a:endParaRPr sz="1729"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23800">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作者公開碼</a:t>
                      </a:r>
                      <a:endParaRPr sz="1729"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K</a:t>
                      </a:r>
                      <a:r>
                        <a:rPr sz="1729" b="0" u="none" strike="noStrike">
                          <a:solidFill>
                            <a:srgbClr val="142D40"/>
                          </a:solidFill>
                          <a:latin typeface="Microsoft JhengHei"/>
                          <a:ea typeface="Microsoft JhengHei"/>
                          <a:cs typeface="Microsoft JhengHei"/>
                        </a:rPr>
                        <a:t>：候選更好就立即更新；</a:t>
                      </a:r>
                      <a:r>
                        <a:rPr sz="1729" b="0" u="none" strike="noStrike">
                          <a:solidFill>
                            <a:srgbClr val="142D40"/>
                          </a:solidFill>
                          <a:latin typeface="Microsoft JhengHei"/>
                          <a:ea typeface="Microsoft JhengHei"/>
                          <a:cs typeface="Microsoft JhengHei"/>
                        </a:rPr>
                        <a:t>C</a:t>
                      </a:r>
                      <a:r>
                        <a:rPr sz="1729" b="0" u="none" strike="noStrike">
                          <a:solidFill>
                            <a:srgbClr val="142D40"/>
                          </a:solidFill>
                          <a:latin typeface="Microsoft JhengHei"/>
                          <a:ea typeface="Microsoft JhengHei"/>
                          <a:cs typeface="Microsoft JhengHei"/>
                        </a:rPr>
                        <a:t>：每輪開始選定</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Tree>
    <p:extLst>
      <p:ext uri="{BB962C8B-B14F-4D97-AF65-F5344CB8AC3E}">
        <p14:creationId xmlns:p14="http://schemas.microsoft.com/office/powerpoint/2010/main" val="829609931"/>
      </p:ext>
    </p:extLst>
  </p:cSld>
</p:sld>
</file>

<file path=ppt/slides/slide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64" name="">
            <a:extLst xmlns:a="http://schemas.openxmlformats.org/drawingml/2006/main">
              <a:ext uri="{FF2B5EF4-FFF2-40B4-BE49-F238E27FC236}">
                <a16:creationId xmlns:a16="http://schemas.microsoft.com/office/drawing/2014/main" id="{C8FB5EDF-06BA-49BE-A73D-62565DA95EBD}"/>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鼓聲：如何決定攻擊或防禦？</a:t>
            </a:r>
            <a:endParaRPr sz="3230" b="0" u="none" strike="noStrike">
              <a:solidFill>
                <a:srgbClr val="000000"/>
              </a:solidFill>
              <a:latin typeface="Arial"/>
              <a:ea typeface="Arial"/>
              <a:cs typeface="Arial"/>
            </a:endParaRPr>
          </a:p>
        </p:txBody>
      </p:sp>
      <p:sp>
        <p:nvSpPr>
          <p:cNvPr id="65" name="">
            <a:extLst xmlns:a="http://schemas.openxmlformats.org/drawingml/2006/main">
              <a:ext uri="{FF2B5EF4-FFF2-40B4-BE49-F238E27FC236}">
                <a16:creationId xmlns:a16="http://schemas.microsoft.com/office/drawing/2014/main" id="{C490E4ED-D28B-475D-BE9D-ECEE6B0F9E9F}"/>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(1)</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(5)</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Algorithm 1</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p</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u </a:t>
            </a:r>
            <a:r>
              <a:rPr sz="1130" b="0" u="none" strike="noStrike">
                <a:solidFill>
                  <a:srgbClr val="536879"/>
                </a:solidFill>
                <a:latin typeface="Microsoft JhengHei"/>
                <a:ea typeface="Microsoft JhengHei"/>
                <a:cs typeface="Microsoft JhengHei"/>
              </a:rPr>
              <a:t>為本報告符號改寫</a:t>
            </a:r>
            <a:endParaRPr sz="1130" b="0" u="none" strike="noStrike">
              <a:solidFill>
                <a:srgbClr val="000000"/>
              </a:solidFill>
              <a:latin typeface="Arial"/>
              <a:ea typeface="Arial"/>
              <a:cs typeface="Arial"/>
            </a:endParaRPr>
          </a:p>
        </p:txBody>
      </p:sp>
      <p:sp>
        <p:nvSpPr>
          <p:cNvPr id="66" name="">
            <a:extLst xmlns:a="http://schemas.openxmlformats.org/drawingml/2006/main">
              <a:ext uri="{FF2B5EF4-FFF2-40B4-BE49-F238E27FC236}">
                <a16:creationId xmlns:a16="http://schemas.microsoft.com/office/drawing/2014/main" id="{DFC33083-E87E-4F06-9D91-DDF0439DCD1D}"/>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08</a:t>
            </a:r>
            <a:endParaRPr sz="1350" b="0" u="none" strike="noStrike">
              <a:solidFill>
                <a:srgbClr val="000000"/>
              </a:solidFill>
              <a:latin typeface="Arial"/>
              <a:ea typeface="Arial"/>
              <a:cs typeface="Arial"/>
            </a:endParaRPr>
          </a:p>
        </p:txBody>
      </p:sp>
      <p:graphicFrame>
        <p:nvGraphicFramePr>
          <p:cNvPr id="67" name="">
            <a:extLst xmlns:a="http://schemas.openxmlformats.org/drawingml/2006/main">
              <a:ext uri="{FF2B5EF4-FFF2-40B4-BE49-F238E27FC236}">
                <a16:creationId xmlns:a16="http://schemas.microsoft.com/office/drawing/2014/main" id="{04ECB575-5054-4CCF-AF49-9228179390E2}"/>
              </a:ext>
            </a:extLst>
          </p:cNvPr>
          <p:cNvGraphicFramePr/>
          <p:nvPr/>
        </p:nvGraphicFramePr>
        <p:xfrm>
          <a:off xmlns:a="http://schemas.openxmlformats.org/drawingml/2006/main" x="685800" y="1743120"/>
          <a:ext xmlns:a="http://schemas.openxmlformats.org/drawingml/2006/main" cx="10820160" cy="2695320"/>
        </p:xfrm>
        <a:graphic xmlns:a="http://schemas.openxmlformats.org/drawingml/2006/main">
          <a:graphicData uri="http://schemas.openxmlformats.org/drawingml/2006/table">
            <a:tbl>
              <a:tblPr/>
              <a:tblGrid>
                <a:gridCol w="1714320"/>
                <a:gridCol w="4000320"/>
                <a:gridCol w="5105160"/>
              </a:tblGrid>
              <a:tr h="673560">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符號</a:t>
                      </a:r>
                      <a:endParaRPr sz="195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從哪裡來？</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用途</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7356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p</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預先設定，本例固定 </a:t>
                      </a:r>
                      <a:r>
                        <a:rPr sz="1950" b="0" u="none" strike="noStrike">
                          <a:solidFill>
                            <a:srgbClr val="142D40"/>
                          </a:solidFill>
                          <a:latin typeface="Microsoft JhengHei"/>
                          <a:ea typeface="Microsoft JhengHei"/>
                          <a:cs typeface="Microsoft JhengHei"/>
                        </a:rPr>
                        <a:t>0.5</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策略門檻，原文寫 </a:t>
                      </a:r>
                      <a:r>
                        <a:rPr sz="1950" b="0" u="none" strike="noStrike">
                          <a:solidFill>
                            <a:srgbClr val="142D40"/>
                          </a:solidFill>
                          <a:latin typeface="Microsoft JhengHei"/>
                          <a:ea typeface="Microsoft JhengHei"/>
                          <a:cs typeface="Microsoft JhengHei"/>
                        </a:rPr>
                        <a:t>ρᵣ</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7356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ρ</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rho</a:t>
                      </a:r>
                      <a:r>
                        <a:rPr sz="1950" b="0" u="none" strike="noStrike">
                          <a:solidFill>
                            <a:srgbClr val="142D40"/>
                          </a:solidFill>
                          <a:latin typeface="Microsoft JhengHei"/>
                          <a:ea typeface="Microsoft JhengHei"/>
                          <a:cs typeface="Microsoft JhengHei"/>
                        </a:rPr>
                        <a:t>）</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每次抽 </a:t>
                      </a:r>
                      <a:r>
                        <a:rPr sz="1950" b="0" u="none" strike="noStrike">
                          <a:solidFill>
                            <a:srgbClr val="142D40"/>
                          </a:solidFill>
                          <a:latin typeface="Microsoft JhengHei"/>
                          <a:ea typeface="Microsoft JhengHei"/>
                          <a:cs typeface="Microsoft JhengHei"/>
                        </a:rPr>
                        <a:t>0</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1 </a:t>
                      </a:r>
                      <a:r>
                        <a:rPr sz="1950" b="0" u="none" strike="noStrike">
                          <a:solidFill>
                            <a:srgbClr val="142D40"/>
                          </a:solidFill>
                          <a:latin typeface="Microsoft JhengHei"/>
                          <a:ea typeface="Microsoft JhengHei"/>
                          <a:cs typeface="Microsoft JhengHei"/>
                        </a:rPr>
                        <a:t>均勻亂數</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ρ &lt; p </a:t>
                      </a:r>
                      <a:r>
                        <a:rPr sz="1950" b="0" u="none" strike="noStrike">
                          <a:solidFill>
                            <a:srgbClr val="142D40"/>
                          </a:solidFill>
                          <a:latin typeface="Microsoft JhengHei"/>
                          <a:ea typeface="Microsoft JhengHei"/>
                          <a:cs typeface="Microsoft JhengHei"/>
                        </a:rPr>
                        <a:t>防禦，否則攻擊；也代入位移</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7356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u</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另外獨立抽 </a:t>
                      </a:r>
                      <a:r>
                        <a:rPr sz="1950" b="0" u="none" strike="noStrike">
                          <a:solidFill>
                            <a:srgbClr val="142D40"/>
                          </a:solidFill>
                          <a:latin typeface="Microsoft JhengHei"/>
                          <a:ea typeface="Microsoft JhengHei"/>
                          <a:cs typeface="Microsoft JhengHei"/>
                        </a:rPr>
                        <a:t>0</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1 </a:t>
                      </a:r>
                      <a:r>
                        <a:rPr sz="1950" b="0" u="none" strike="noStrike">
                          <a:solidFill>
                            <a:srgbClr val="142D40"/>
                          </a:solidFill>
                          <a:latin typeface="Microsoft JhengHei"/>
                          <a:ea typeface="Microsoft JhengHei"/>
                          <a:cs typeface="Microsoft JhengHei"/>
                        </a:rPr>
                        <a:t>均勻亂數</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縮放第二項位移，原文寫 </a:t>
                      </a:r>
                      <a:r>
                        <a:rPr sz="1950" b="0" u="none" strike="noStrike">
                          <a:solidFill>
                            <a:srgbClr val="142D40"/>
                          </a:solidFill>
                          <a:latin typeface="Microsoft JhengHei"/>
                          <a:ea typeface="Microsoft JhengHei"/>
                          <a:cs typeface="Microsoft JhengHei"/>
                        </a:rPr>
                        <a:t>rand</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68" name="">
            <a:extLst xmlns:a="http://schemas.openxmlformats.org/drawingml/2006/main">
              <a:ext uri="{FF2B5EF4-FFF2-40B4-BE49-F238E27FC236}">
                <a16:creationId xmlns:a16="http://schemas.microsoft.com/office/drawing/2014/main" id="{7EF94F36-5EA2-4533-AE78-DDA7625755D0}"/>
              </a:ext>
            </a:extLst>
          </p:cNvPr>
          <p:cNvSpPr>
            <a:spLocks xmlns:a="http://schemas.openxmlformats.org/drawingml/2006/main" noGrp="1"/>
          </p:cNvSpPr>
          <p:nvPr/>
        </p:nvSpPr>
        <p:spPr>
          <a:xfrm xmlns:a="http://schemas.openxmlformats.org/drawingml/2006/main">
            <a:off x="685800" y="4791240"/>
            <a:ext cx="10820160" cy="5234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550" b="1" u="none" strike="noStrike">
                <a:solidFill>
                  <a:srgbClr val="087F8C"/>
                </a:solidFill>
                <a:latin typeface="Microsoft JhengHei"/>
                <a:ea typeface="Microsoft JhengHei"/>
                <a:cs typeface="Microsoft JhengHei"/>
              </a:rPr>
              <a:t>這次：</a:t>
            </a:r>
            <a:r>
              <a:rPr sz="2550" b="1" u="none" strike="noStrike">
                <a:solidFill>
                  <a:srgbClr val="087F8C"/>
                </a:solidFill>
                <a:latin typeface="Microsoft JhengHei"/>
                <a:ea typeface="Microsoft JhengHei"/>
                <a:cs typeface="Microsoft JhengHei"/>
              </a:rPr>
              <a:t>ρ=0.75 ≥ p=0.5</a:t>
            </a:r>
            <a:r>
              <a:rPr sz="2550" b="1" u="none" strike="noStrike">
                <a:solidFill>
                  <a:srgbClr val="087F8C"/>
                </a:solidFill>
                <a:latin typeface="Microsoft JhengHei"/>
                <a:ea typeface="Microsoft JhengHei"/>
                <a:cs typeface="Microsoft JhengHei"/>
              </a:rPr>
              <a:t>，採攻擊；</a:t>
            </a:r>
            <a:r>
              <a:rPr sz="2550" b="1" u="none" strike="noStrike">
                <a:solidFill>
                  <a:srgbClr val="087F8C"/>
                </a:solidFill>
                <a:latin typeface="Microsoft JhengHei"/>
                <a:ea typeface="Microsoft JhengHei"/>
                <a:cs typeface="Microsoft JhengHei"/>
              </a:rPr>
              <a:t>u=0.5</a:t>
            </a:r>
            <a:endParaRPr sz="2550" b="0" u="none" strike="noStrike">
              <a:solidFill>
                <a:srgbClr val="000000"/>
              </a:solidFill>
              <a:latin typeface="Arial"/>
              <a:ea typeface="Arial"/>
              <a:cs typeface="Arial"/>
            </a:endParaRPr>
          </a:p>
        </p:txBody>
      </p:sp>
      <p:sp>
        <p:nvSpPr>
          <p:cNvPr id="69" name="">
            <a:extLst xmlns:a="http://schemas.openxmlformats.org/drawingml/2006/main">
              <a:ext uri="{FF2B5EF4-FFF2-40B4-BE49-F238E27FC236}">
                <a16:creationId xmlns:a16="http://schemas.microsoft.com/office/drawing/2014/main" id="{773A53E5-54FF-4A38-8028-57740080EE43}"/>
              </a:ext>
            </a:extLst>
          </p:cNvPr>
          <p:cNvSpPr>
            <a:spLocks xmlns:a="http://schemas.openxmlformats.org/drawingml/2006/main" noGrp="1"/>
          </p:cNvSpPr>
          <p:nvPr/>
        </p:nvSpPr>
        <p:spPr>
          <a:xfrm xmlns:a="http://schemas.openxmlformats.org/drawingml/2006/main">
            <a:off x="685800" y="5505480"/>
            <a:ext cx="10820160" cy="6282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p </a:t>
            </a:r>
            <a:r>
              <a:rPr sz="1950" b="0" u="none" strike="noStrike">
                <a:solidFill>
                  <a:srgbClr val="142D40"/>
                </a:solidFill>
                <a:latin typeface="Microsoft JhengHei"/>
                <a:ea typeface="Microsoft JhengHei"/>
                <a:cs typeface="Microsoft JhengHei"/>
              </a:rPr>
              <a:t>控制策略機率；</a:t>
            </a:r>
            <a:r>
              <a:rPr sz="1950" b="0" u="none" strike="noStrike">
                <a:solidFill>
                  <a:srgbClr val="142D40"/>
                </a:solidFill>
                <a:latin typeface="Microsoft JhengHei"/>
                <a:ea typeface="Microsoft JhengHei"/>
                <a:cs typeface="Microsoft JhengHei"/>
              </a:rPr>
              <a:t>ρ</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u </a:t>
            </a:r>
            <a:r>
              <a:rPr sz="1950" b="0" u="none" strike="noStrike">
                <a:solidFill>
                  <a:srgbClr val="142D40"/>
                </a:solidFill>
                <a:latin typeface="Microsoft JhengHei"/>
                <a:ea typeface="Microsoft JhengHei"/>
                <a:cs typeface="Microsoft JhengHei"/>
              </a:rPr>
              <a:t>獨立抽取</a:t>
            </a:r>
            <a:endParaRPr sz="1950" b="0" u="none" strike="noStrike">
              <a:solidFill>
                <a:srgbClr val="000000"/>
              </a:solidFill>
              <a:latin typeface="Arial"/>
              <a:ea typeface="Arial"/>
              <a:cs typeface="Arial"/>
            </a:endParaRPr>
          </a:p>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選戰術的同一個 </a:t>
            </a:r>
            <a:r>
              <a:rPr sz="1950" b="0" u="none" strike="noStrike">
                <a:solidFill>
                  <a:srgbClr val="142D40"/>
                </a:solidFill>
                <a:latin typeface="Microsoft JhengHei"/>
                <a:ea typeface="Microsoft JhengHei"/>
                <a:cs typeface="Microsoft JhengHei"/>
              </a:rPr>
              <a:t>ρ</a:t>
            </a:r>
            <a:r>
              <a:rPr sz="1950" b="0" u="none" strike="noStrike">
                <a:solidFill>
                  <a:srgbClr val="142D40"/>
                </a:solidFill>
                <a:latin typeface="Microsoft JhengHei"/>
                <a:ea typeface="Microsoft JhengHei"/>
                <a:cs typeface="Microsoft JhengHei"/>
              </a:rPr>
              <a:t>，保留並代入第一項位移</a:t>
            </a:r>
            <a:endParaRPr sz="195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188351495"/>
      </p:ext>
    </p:extLst>
  </p:cSld>
</p:sld>
</file>

<file path=ppt/slides/slide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0" name="">
            <a:extLst xmlns:a="http://schemas.openxmlformats.org/drawingml/2006/main">
              <a:ext uri="{FF2B5EF4-FFF2-40B4-BE49-F238E27FC236}">
                <a16:creationId xmlns:a16="http://schemas.microsoft.com/office/drawing/2014/main" id="{2B1B39E2-E029-4846-8897-83C4A8E095B1}"/>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攻擊：依國王與指揮官產生候選位置</a:t>
            </a:r>
            <a:endParaRPr sz="3230" b="0" u="none" strike="noStrike">
              <a:solidFill>
                <a:srgbClr val="000000"/>
              </a:solidFill>
              <a:latin typeface="Arial"/>
              <a:ea typeface="Arial"/>
              <a:cs typeface="Arial"/>
            </a:endParaRPr>
          </a:p>
        </p:txBody>
      </p:sp>
      <p:sp>
        <p:nvSpPr>
          <p:cNvPr id="71" name="">
            <a:extLst xmlns:a="http://schemas.openxmlformats.org/drawingml/2006/main">
              <a:ext uri="{FF2B5EF4-FFF2-40B4-BE49-F238E27FC236}">
                <a16:creationId xmlns:a16="http://schemas.microsoft.com/office/drawing/2014/main" id="{C6EF5550-6C42-481D-8166-523317C2A958}"/>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(1)</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IV.A</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IV.F</a:t>
            </a:r>
            <a:endParaRPr sz="1130" b="0" u="none" strike="noStrike">
              <a:solidFill>
                <a:srgbClr val="000000"/>
              </a:solidFill>
              <a:latin typeface="Arial"/>
              <a:ea typeface="Arial"/>
              <a:cs typeface="Arial"/>
            </a:endParaRPr>
          </a:p>
        </p:txBody>
      </p:sp>
      <p:sp>
        <p:nvSpPr>
          <p:cNvPr id="72" name="">
            <a:extLst xmlns:a="http://schemas.openxmlformats.org/drawingml/2006/main">
              <a:ext uri="{FF2B5EF4-FFF2-40B4-BE49-F238E27FC236}">
                <a16:creationId xmlns:a16="http://schemas.microsoft.com/office/drawing/2014/main" id="{341AD131-E6D3-4B3A-8841-5002600A696E}"/>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09</a:t>
            </a:r>
            <a:endParaRPr sz="1350" b="0" u="none" strike="noStrike">
              <a:solidFill>
                <a:srgbClr val="000000"/>
              </a:solidFill>
              <a:latin typeface="Arial"/>
              <a:ea typeface="Arial"/>
              <a:cs typeface="Arial"/>
            </a:endParaRPr>
          </a:p>
        </p:txBody>
      </p:sp>
      <p:sp>
        <p:nvSpPr>
          <p:cNvPr id="73" name="">
            <a:extLst xmlns:a="http://schemas.openxmlformats.org/drawingml/2006/main">
              <a:ext uri="{FF2B5EF4-FFF2-40B4-BE49-F238E27FC236}">
                <a16:creationId xmlns:a16="http://schemas.microsoft.com/office/drawing/2014/main" id="{C54A4387-45AA-43E8-9011-0D9343E2F1AE}"/>
              </a:ext>
            </a:extLst>
          </p:cNvPr>
          <p:cNvSpPr>
            <a:spLocks xmlns:a="http://schemas.openxmlformats.org/drawingml/2006/main" noGrp="1"/>
          </p:cNvSpPr>
          <p:nvPr/>
        </p:nvSpPr>
        <p:spPr>
          <a:xfrm xmlns:a="http://schemas.openxmlformats.org/drawingml/2006/main">
            <a:off x="685800" y="1523880"/>
            <a:ext cx="10820160" cy="3330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70" b="0" u="none" strike="noStrike">
                <a:solidFill>
                  <a:srgbClr val="536879"/>
                </a:solidFill>
                <a:latin typeface="Microsoft JhengHei"/>
                <a:ea typeface="Microsoft JhengHei"/>
                <a:cs typeface="Microsoft JhengHei"/>
              </a:rPr>
              <a:t>戰爭情境：國王與指揮官引導進攻</a:t>
            </a:r>
            <a:endParaRPr sz="1870" b="0" u="none" strike="noStrike">
              <a:solidFill>
                <a:srgbClr val="000000"/>
              </a:solidFill>
              <a:latin typeface="Arial"/>
              <a:ea typeface="Arial"/>
              <a:cs typeface="Arial"/>
            </a:endParaRPr>
          </a:p>
        </p:txBody>
      </p:sp>
      <p:sp>
        <p:nvSpPr>
          <p:cNvPr id="74" name="">
            <a:extLst xmlns:a="http://schemas.openxmlformats.org/drawingml/2006/main">
              <a:ext uri="{FF2B5EF4-FFF2-40B4-BE49-F238E27FC236}">
                <a16:creationId xmlns:a16="http://schemas.microsoft.com/office/drawing/2014/main" id="{8062D2E7-B3C4-4D57-86DB-96E4C727DF8A}"/>
              </a:ext>
            </a:extLst>
          </p:cNvPr>
          <p:cNvSpPr>
            <a:spLocks xmlns:a="http://schemas.openxmlformats.org/drawingml/2006/main" noGrp="1"/>
          </p:cNvSpPr>
          <p:nvPr/>
        </p:nvSpPr>
        <p:spPr>
          <a:xfrm xmlns:a="http://schemas.openxmlformats.org/drawingml/2006/main">
            <a:off x="685800" y="1943280"/>
            <a:ext cx="10820160" cy="7329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000" b="1" u="none" strike="noStrike">
                <a:solidFill>
                  <a:srgbClr val="087F8C"/>
                </a:solidFill>
                <a:latin typeface="Microsoft JhengHei"/>
                <a:ea typeface="Microsoft JhengHei"/>
                <a:cs typeface="Microsoft JhengHei"/>
              </a:rPr>
              <a:t>Xᵢ′ = Xᵢ + 2ρ(C − K) + u(WᵢK − Xᵢ)</a:t>
            </a:r>
            <a:endParaRPr sz="3000" b="0" u="none" strike="noStrike">
              <a:solidFill>
                <a:srgbClr val="000000"/>
              </a:solidFill>
              <a:latin typeface="Arial"/>
              <a:ea typeface="Arial"/>
              <a:cs typeface="Arial"/>
            </a:endParaRPr>
          </a:p>
        </p:txBody>
      </p:sp>
      <p:graphicFrame>
        <p:nvGraphicFramePr>
          <p:cNvPr id="75" name="">
            <a:extLst xmlns:a="http://schemas.openxmlformats.org/drawingml/2006/main">
              <a:ext uri="{FF2B5EF4-FFF2-40B4-BE49-F238E27FC236}">
                <a16:creationId xmlns:a16="http://schemas.microsoft.com/office/drawing/2014/main" id="{518C57E8-CACF-45DA-9315-D33BF2601C5E}"/>
              </a:ext>
            </a:extLst>
          </p:cNvPr>
          <p:cNvGraphicFramePr/>
          <p:nvPr/>
        </p:nvGraphicFramePr>
        <p:xfrm>
          <a:off xmlns:a="http://schemas.openxmlformats.org/drawingml/2006/main" x="685800" y="2695680"/>
          <a:ext xmlns:a="http://schemas.openxmlformats.org/drawingml/2006/main" cx="10820160" cy="2599920"/>
        </p:xfrm>
        <a:graphic xmlns:a="http://schemas.openxmlformats.org/drawingml/2006/main">
          <a:graphicData uri="http://schemas.openxmlformats.org/drawingml/2006/table">
            <a:tbl>
              <a:tblPr/>
              <a:tblGrid>
                <a:gridCol w="4000320"/>
                <a:gridCol w="6819840"/>
              </a:tblGrid>
              <a:tr h="64980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部分</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用到的資訊</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4980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目前位置 </a:t>
                      </a:r>
                      <a:r>
                        <a:rPr sz="2020" b="0" u="none" strike="noStrike">
                          <a:solidFill>
                            <a:srgbClr val="142D40"/>
                          </a:solidFill>
                          <a:latin typeface="Microsoft JhengHei"/>
                          <a:ea typeface="Microsoft JhengHei"/>
                          <a:cs typeface="Microsoft JhengHei"/>
                        </a:rPr>
                        <a:t>Xᵢ</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原本保存的一組答案</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4980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第一項 </a:t>
                      </a:r>
                      <a:r>
                        <a:rPr sz="2020" b="0" u="none" strike="noStrike">
                          <a:solidFill>
                            <a:srgbClr val="142D40"/>
                          </a:solidFill>
                          <a:latin typeface="Microsoft JhengHei"/>
                          <a:ea typeface="Microsoft JhengHei"/>
                          <a:cs typeface="Microsoft JhengHei"/>
                        </a:rPr>
                        <a:t>2ρ(C − K)</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領導者位置差固定時，仍隨各士兵的 </a:t>
                      </a:r>
                      <a:r>
                        <a:rPr sz="2020" b="0" u="none" strike="noStrike">
                          <a:solidFill>
                            <a:srgbClr val="142D40"/>
                          </a:solidFill>
                          <a:latin typeface="Microsoft JhengHei"/>
                          <a:ea typeface="Microsoft JhengHei"/>
                          <a:cs typeface="Microsoft JhengHei"/>
                        </a:rPr>
                        <a:t>ρ </a:t>
                      </a:r>
                      <a:r>
                        <a:rPr sz="2020" b="0" u="none" strike="noStrike">
                          <a:solidFill>
                            <a:srgbClr val="142D40"/>
                          </a:solidFill>
                          <a:latin typeface="Microsoft JhengHei"/>
                          <a:ea typeface="Microsoft JhengHei"/>
                          <a:cs typeface="Microsoft JhengHei"/>
                        </a:rPr>
                        <a:t>改變</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4980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第二項 </a:t>
                      </a:r>
                      <a:r>
                        <a:rPr sz="2020" b="0" u="none" strike="noStrike">
                          <a:solidFill>
                            <a:srgbClr val="142D40"/>
                          </a:solidFill>
                          <a:latin typeface="Microsoft JhengHei"/>
                          <a:ea typeface="Microsoft JhengHei"/>
                          <a:cs typeface="Microsoft JhengHei"/>
                        </a:rPr>
                        <a:t>u(WᵢK − Xᵢ)</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加權國王位置與目前位置之差，</a:t>
                      </a:r>
                      <a:r>
                        <a:rPr sz="2020" b="0" u="none" strike="noStrike">
                          <a:solidFill>
                            <a:srgbClr val="142D40"/>
                          </a:solidFill>
                          <a:latin typeface="Microsoft JhengHei"/>
                          <a:ea typeface="Microsoft JhengHei"/>
                          <a:cs typeface="Microsoft JhengHei"/>
                        </a:rPr>
                        <a:t>Wᵢ </a:t>
                      </a:r>
                      <a:r>
                        <a:rPr sz="2020" b="0" u="none" strike="noStrike">
                          <a:solidFill>
                            <a:srgbClr val="142D40"/>
                          </a:solidFill>
                          <a:latin typeface="Microsoft JhengHei"/>
                          <a:ea typeface="Microsoft JhengHei"/>
                          <a:cs typeface="Microsoft JhengHei"/>
                        </a:rPr>
                        <a:t>只乘 </a:t>
                      </a:r>
                      <a:r>
                        <a:rPr sz="2020" b="0" u="none" strike="noStrike">
                          <a:solidFill>
                            <a:srgbClr val="142D40"/>
                          </a:solidFill>
                          <a:latin typeface="Microsoft JhengHei"/>
                          <a:ea typeface="Microsoft JhengHei"/>
                          <a:cs typeface="Microsoft JhengHei"/>
                        </a:rPr>
                        <a:t>K</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76" name="">
            <a:extLst xmlns:a="http://schemas.openxmlformats.org/drawingml/2006/main">
              <a:ext uri="{FF2B5EF4-FFF2-40B4-BE49-F238E27FC236}">
                <a16:creationId xmlns:a16="http://schemas.microsoft.com/office/drawing/2014/main" id="{AB6D8745-6472-417A-A746-A31EB0585BEC}"/>
              </a:ext>
            </a:extLst>
          </p:cNvPr>
          <p:cNvSpPr>
            <a:spLocks xmlns:a="http://schemas.openxmlformats.org/drawingml/2006/main" noGrp="1"/>
          </p:cNvSpPr>
          <p:nvPr/>
        </p:nvSpPr>
        <p:spPr>
          <a:xfrm xmlns:a="http://schemas.openxmlformats.org/drawingml/2006/main">
            <a:off x="685800" y="5629320"/>
            <a:ext cx="10820160" cy="456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先產生候選，再修復越界、評分，改善才接受</a:t>
            </a:r>
            <a:endParaRPr sz="21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409277919"/>
      </p:ext>
    </p:extLst>
  </p:cSld>
</p:sld>
</file>

<file path=ppt/slides/slide1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77" name="">
            <a:extLst xmlns:a="http://schemas.openxmlformats.org/drawingml/2006/main">
              <a:ext uri="{FF2B5EF4-FFF2-40B4-BE49-F238E27FC236}">
                <a16:creationId xmlns:a16="http://schemas.microsoft.com/office/drawing/2014/main" id="{9782AC82-A87B-401C-8FB0-CB6791806966}"/>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P₃ </a:t>
            </a:r>
            <a:r>
              <a:rPr sz="3230" b="1" u="none" strike="noStrike">
                <a:solidFill>
                  <a:srgbClr val="142D40"/>
                </a:solidFill>
                <a:latin typeface="Microsoft JhengHei"/>
                <a:ea typeface="Microsoft JhengHei"/>
                <a:cs typeface="Microsoft JhengHei"/>
              </a:rPr>
              <a:t>的攻擊：算出候選，再決定接受</a:t>
            </a:r>
            <a:endParaRPr sz="3230" b="0" u="none" strike="noStrike">
              <a:solidFill>
                <a:srgbClr val="000000"/>
              </a:solidFill>
              <a:latin typeface="Arial"/>
              <a:ea typeface="Arial"/>
              <a:cs typeface="Arial"/>
            </a:endParaRPr>
          </a:p>
        </p:txBody>
      </p:sp>
      <p:sp>
        <p:nvSpPr>
          <p:cNvPr id="78" name="">
            <a:extLst xmlns:a="http://schemas.openxmlformats.org/drawingml/2006/main">
              <a:ext uri="{FF2B5EF4-FFF2-40B4-BE49-F238E27FC236}">
                <a16:creationId xmlns:a16="http://schemas.microsoft.com/office/drawing/2014/main" id="{C1DFB782-AD1E-48FF-BB52-3A8E31A2BB09}"/>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依原文式 </a:t>
            </a:r>
            <a:r>
              <a:rPr sz="1130" b="0" u="none" strike="noStrike">
                <a:solidFill>
                  <a:srgbClr val="536879"/>
                </a:solidFill>
                <a:latin typeface="Microsoft JhengHei"/>
                <a:ea typeface="Microsoft JhengHei"/>
                <a:cs typeface="Microsoft JhengHei"/>
              </a:rPr>
              <a:t>(1) </a:t>
            </a:r>
            <a:r>
              <a:rPr sz="1130" b="0" u="none" strike="noStrike">
                <a:solidFill>
                  <a:srgbClr val="536879"/>
                </a:solidFill>
                <a:latin typeface="Microsoft JhengHei"/>
                <a:ea typeface="Microsoft JhengHei"/>
                <a:cs typeface="Microsoft JhengHei"/>
              </a:rPr>
              <a:t>手算；嚴格改善接受採本例最小化規則</a:t>
            </a:r>
            <a:endParaRPr sz="1130" b="0" u="none" strike="noStrike">
              <a:solidFill>
                <a:srgbClr val="000000"/>
              </a:solidFill>
              <a:latin typeface="Arial"/>
              <a:ea typeface="Arial"/>
              <a:cs typeface="Arial"/>
            </a:endParaRPr>
          </a:p>
        </p:txBody>
      </p:sp>
      <p:sp>
        <p:nvSpPr>
          <p:cNvPr id="79" name="">
            <a:extLst xmlns:a="http://schemas.openxmlformats.org/drawingml/2006/main">
              <a:ext uri="{FF2B5EF4-FFF2-40B4-BE49-F238E27FC236}">
                <a16:creationId xmlns:a16="http://schemas.microsoft.com/office/drawing/2014/main" id="{0C586227-8644-4EFA-93CC-095F2150B254}"/>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10</a:t>
            </a:r>
            <a:endParaRPr sz="1350" b="0" u="none" strike="noStrike">
              <a:solidFill>
                <a:srgbClr val="000000"/>
              </a:solidFill>
              <a:latin typeface="Arial"/>
              <a:ea typeface="Arial"/>
              <a:cs typeface="Arial"/>
            </a:endParaRPr>
          </a:p>
        </p:txBody>
      </p:sp>
      <p:sp>
        <p:nvSpPr>
          <p:cNvPr id="80" name="">
            <a:extLst xmlns:a="http://schemas.openxmlformats.org/drawingml/2006/main">
              <a:ext uri="{FF2B5EF4-FFF2-40B4-BE49-F238E27FC236}">
                <a16:creationId xmlns:a16="http://schemas.microsoft.com/office/drawing/2014/main" id="{72D8F67D-A383-4386-AE5D-CF74DAC5C7D0}"/>
              </a:ext>
            </a:extLst>
          </p:cNvPr>
          <p:cNvSpPr>
            <a:spLocks xmlns:a="http://schemas.openxmlformats.org/drawingml/2006/main" noGrp="1"/>
          </p:cNvSpPr>
          <p:nvPr/>
        </p:nvSpPr>
        <p:spPr>
          <a:xfrm xmlns:a="http://schemas.openxmlformats.org/drawingml/2006/main">
            <a:off x="685800" y="2343240"/>
            <a:ext cx="10820160" cy="3427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70" b="0" u="none" strike="noStrike">
                <a:solidFill>
                  <a:srgbClr val="536879"/>
                </a:solidFill>
                <a:latin typeface="Microsoft JhengHei"/>
                <a:ea typeface="Microsoft JhengHei"/>
                <a:cs typeface="Microsoft JhengHei"/>
              </a:rPr>
              <a:t>逐維計算：</a:t>
            </a:r>
            <a:r>
              <a:rPr sz="1870" b="0" u="none" strike="noStrike">
                <a:solidFill>
                  <a:srgbClr val="536879"/>
                </a:solidFill>
                <a:latin typeface="Microsoft JhengHei"/>
                <a:ea typeface="Microsoft JhengHei"/>
                <a:cs typeface="Microsoft JhengHei"/>
              </a:rPr>
              <a:t>C−K=(2−1, 0−1)=(1,−1)</a:t>
            </a:r>
            <a:endParaRPr sz="1870" b="0" u="none" strike="noStrike">
              <a:solidFill>
                <a:srgbClr val="000000"/>
              </a:solidFill>
              <a:latin typeface="Arial"/>
              <a:ea typeface="Arial"/>
              <a:cs typeface="Arial"/>
            </a:endParaRPr>
          </a:p>
        </p:txBody>
      </p:sp>
      <p:sp>
        <p:nvSpPr>
          <p:cNvPr id="81" name="">
            <a:extLst xmlns:a="http://schemas.openxmlformats.org/drawingml/2006/main">
              <a:ext uri="{FF2B5EF4-FFF2-40B4-BE49-F238E27FC236}">
                <a16:creationId xmlns:a16="http://schemas.microsoft.com/office/drawing/2014/main" id="{E5469119-78F3-478A-98A0-2BD891D3941C}"/>
              </a:ext>
            </a:extLst>
          </p:cNvPr>
          <p:cNvSpPr>
            <a:spLocks xmlns:a="http://schemas.openxmlformats.org/drawingml/2006/main" noGrp="1"/>
          </p:cNvSpPr>
          <p:nvPr/>
        </p:nvSpPr>
        <p:spPr>
          <a:xfrm xmlns:a="http://schemas.openxmlformats.org/drawingml/2006/main">
            <a:off x="685800" y="1695600"/>
            <a:ext cx="10820160" cy="6282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X=(4,3)</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K=(1,1)</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C=(2,0)</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W=2</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ρ=0.75</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u=0.5</a:t>
            </a:r>
            <a:endParaRPr sz="2170" b="0" u="none" strike="noStrike">
              <a:solidFill>
                <a:srgbClr val="000000"/>
              </a:solidFill>
              <a:latin typeface="Arial"/>
              <a:ea typeface="Arial"/>
              <a:cs typeface="Arial"/>
            </a:endParaRPr>
          </a:p>
        </p:txBody>
      </p:sp>
      <p:graphicFrame>
        <p:nvGraphicFramePr>
          <p:cNvPr id="82" name="">
            <a:extLst xmlns:a="http://schemas.openxmlformats.org/drawingml/2006/main">
              <a:ext uri="{FF2B5EF4-FFF2-40B4-BE49-F238E27FC236}">
                <a16:creationId xmlns:a16="http://schemas.microsoft.com/office/drawing/2014/main" id="{A5AA2052-5064-49D8-865D-AC7BE44ED350}"/>
              </a:ext>
            </a:extLst>
          </p:cNvPr>
          <p:cNvGraphicFramePr/>
          <p:nvPr/>
        </p:nvGraphicFramePr>
        <p:xfrm>
          <a:off xmlns:a="http://schemas.openxmlformats.org/drawingml/2006/main" x="685800" y="2790720"/>
          <a:ext xmlns:a="http://schemas.openxmlformats.org/drawingml/2006/main" cx="5857560" cy="2571480"/>
        </p:xfrm>
        <a:graphic xmlns:a="http://schemas.openxmlformats.org/drawingml/2006/main">
          <a:graphicData uri="http://schemas.openxmlformats.org/drawingml/2006/table">
            <a:tbl>
              <a:tblPr/>
              <a:tblGrid>
                <a:gridCol w="3095280"/>
                <a:gridCol w="2761920"/>
              </a:tblGrid>
              <a:tr h="642600">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計算</a:t>
                      </a:r>
                      <a:endParaRPr sz="195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得到的位移／位置</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2ρ(C − K)</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(1.5, −1.5)</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u(WK − X)</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 −0.5)</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原位置加兩項</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X′ = (4.5,1)</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graphicFrame>
        <p:nvGraphicFramePr>
          <p:cNvPr id="83" name="Chart">
            <a:extLst xmlns:a="http://schemas.openxmlformats.org/drawingml/2006/main">
              <a:ext uri="{FF2B5EF4-FFF2-40B4-BE49-F238E27FC236}">
                <a16:creationId xmlns:a16="http://schemas.microsoft.com/office/drawing/2014/main" id="{946BF69E-4171-4CEA-8638-16E621C7BDBF}"/>
              </a:ext>
            </a:extLst>
          </p:cNvPr>
          <p:cNvGraphicFramePr/>
          <p:nvPr/>
        </p:nvGraphicFramePr>
        <p:xfrm>
          <a:off xmlns:a="http://schemas.openxmlformats.org/drawingml/2006/main" x="6943680" y="2781360"/>
          <a:ext xmlns:a="http://schemas.openxmlformats.org/drawingml/2006/main" cx="4524120" cy="2533320"/>
        </p:xfrm>
        <a:graphic xmlns:a="http://schemas.openxmlformats.org/drawingml/2006/main">
          <a:graphicData uri="http://schemas.openxmlformats.org/drawingml/2006/chart">
            <c:chart xmlns:r="http://schemas.openxmlformats.org/officeDocument/2006/relationships" xmlns:c="http://schemas.openxmlformats.org/drawingml/2006/chart" r:id="R73318d98dbc54226"/>
          </a:graphicData>
        </a:graphic>
      </p:graphicFrame>
      <p:sp>
        <p:nvSpPr>
          <p:cNvPr id="84" name="">
            <a:extLst xmlns:a="http://schemas.openxmlformats.org/drawingml/2006/main">
              <a:ext uri="{FF2B5EF4-FFF2-40B4-BE49-F238E27FC236}">
                <a16:creationId xmlns:a16="http://schemas.microsoft.com/office/drawing/2014/main" id="{D586F1FC-DDB3-4879-80A5-C621B680CAD1}"/>
              </a:ext>
            </a:extLst>
          </p:cNvPr>
          <p:cNvSpPr>
            <a:spLocks xmlns:a="http://schemas.openxmlformats.org/drawingml/2006/main" noGrp="1"/>
          </p:cNvSpPr>
          <p:nvPr/>
        </p:nvSpPr>
        <p:spPr>
          <a:xfrm xmlns:a="http://schemas.openxmlformats.org/drawingml/2006/main">
            <a:off x="685800" y="5600880"/>
            <a:ext cx="10820160" cy="5616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400" b="1" u="none" strike="noStrike">
                <a:solidFill>
                  <a:srgbClr val="087F8C"/>
                </a:solidFill>
                <a:latin typeface="Microsoft JhengHei"/>
                <a:ea typeface="Microsoft JhengHei"/>
                <a:cs typeface="Microsoft JhengHei"/>
              </a:rPr>
              <a:t>f(X′) = 4.5² + 1² = 21.25 &lt; 25</a:t>
            </a:r>
            <a:r>
              <a:rPr sz="2400" b="1" u="none" strike="noStrike">
                <a:solidFill>
                  <a:srgbClr val="087F8C"/>
                </a:solidFill>
                <a:latin typeface="Microsoft JhengHei"/>
                <a:ea typeface="Microsoft JhengHei"/>
                <a:cs typeface="Microsoft JhengHei"/>
              </a:rPr>
              <a:t>，接受新位置</a:t>
            </a:r>
            <a:endParaRPr sz="240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507042176"/>
      </p:ext>
    </p:extLst>
  </p:cSld>
</p:sld>
</file>

<file path=ppt/slides/slide1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85" name="">
            <a:extLst xmlns:a="http://schemas.openxmlformats.org/drawingml/2006/main">
              <a:ext uri="{FF2B5EF4-FFF2-40B4-BE49-F238E27FC236}">
                <a16:creationId xmlns:a16="http://schemas.microsoft.com/office/drawing/2014/main" id="{176424F8-93C3-4970-B0D9-378BBBD15F19}"/>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攻擊成功之後：更新軍階與權重</a:t>
            </a:r>
            <a:endParaRPr sz="3230" b="0" u="none" strike="noStrike">
              <a:solidFill>
                <a:srgbClr val="000000"/>
              </a:solidFill>
              <a:latin typeface="Arial"/>
              <a:ea typeface="Arial"/>
              <a:cs typeface="Arial"/>
            </a:endParaRPr>
          </a:p>
        </p:txBody>
      </p:sp>
      <p:sp>
        <p:nvSpPr>
          <p:cNvPr id="86" name="">
            <a:extLst xmlns:a="http://schemas.openxmlformats.org/drawingml/2006/main">
              <a:ext uri="{FF2B5EF4-FFF2-40B4-BE49-F238E27FC236}">
                <a16:creationId xmlns:a16="http://schemas.microsoft.com/office/drawing/2014/main" id="{90349146-A7A6-481E-BAC9-C8C406F257D5}"/>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(3)</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(4)</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IV.E</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α=2 </a:t>
            </a:r>
            <a:r>
              <a:rPr sz="1130" b="0" u="none" strike="noStrike">
                <a:solidFill>
                  <a:srgbClr val="536879"/>
                </a:solidFill>
                <a:latin typeface="Microsoft JhengHei"/>
                <a:ea typeface="Microsoft JhengHei"/>
                <a:cs typeface="Microsoft JhengHei"/>
              </a:rPr>
              <a:t>對齊公開碼，</a:t>
            </a:r>
            <a:r>
              <a:rPr sz="1130" b="0" u="none" strike="noStrike">
                <a:solidFill>
                  <a:srgbClr val="536879"/>
                </a:solidFill>
                <a:latin typeface="Microsoft JhengHei"/>
                <a:ea typeface="Microsoft JhengHei"/>
                <a:cs typeface="Microsoft JhengHei"/>
              </a:rPr>
              <a:t>T=10 </a:t>
            </a:r>
            <a:r>
              <a:rPr sz="1130" b="0" u="none" strike="noStrike">
                <a:solidFill>
                  <a:srgbClr val="536879"/>
                </a:solidFill>
                <a:latin typeface="Microsoft JhengHei"/>
                <a:ea typeface="Microsoft JhengHei"/>
                <a:cs typeface="Microsoft JhengHei"/>
              </a:rPr>
              <a:t>為本例設定</a:t>
            </a:r>
            <a:endParaRPr sz="1130" b="0" u="none" strike="noStrike">
              <a:solidFill>
                <a:srgbClr val="000000"/>
              </a:solidFill>
              <a:latin typeface="Arial"/>
              <a:ea typeface="Arial"/>
              <a:cs typeface="Arial"/>
            </a:endParaRPr>
          </a:p>
        </p:txBody>
      </p:sp>
      <p:sp>
        <p:nvSpPr>
          <p:cNvPr id="87" name="">
            <a:extLst xmlns:a="http://schemas.openxmlformats.org/drawingml/2006/main">
              <a:ext uri="{FF2B5EF4-FFF2-40B4-BE49-F238E27FC236}">
                <a16:creationId xmlns:a16="http://schemas.microsoft.com/office/drawing/2014/main" id="{9B6CBDB6-65DD-4891-A262-CE0990CA5239}"/>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11</a:t>
            </a:r>
            <a:endParaRPr sz="1350" b="0" u="none" strike="noStrike">
              <a:solidFill>
                <a:srgbClr val="000000"/>
              </a:solidFill>
              <a:latin typeface="Arial"/>
              <a:ea typeface="Arial"/>
              <a:cs typeface="Arial"/>
            </a:endParaRPr>
          </a:p>
        </p:txBody>
      </p:sp>
      <p:sp>
        <p:nvSpPr>
          <p:cNvPr id="88" name="">
            <a:extLst xmlns:a="http://schemas.openxmlformats.org/drawingml/2006/main">
              <a:ext uri="{FF2B5EF4-FFF2-40B4-BE49-F238E27FC236}">
                <a16:creationId xmlns:a16="http://schemas.microsoft.com/office/drawing/2014/main" id="{AADDE04D-ECB8-40DA-9A6C-7BACCF2F8C19}"/>
              </a:ext>
            </a:extLst>
          </p:cNvPr>
          <p:cNvSpPr>
            <a:spLocks xmlns:a="http://schemas.openxmlformats.org/drawingml/2006/main" noGrp="1"/>
          </p:cNvSpPr>
          <p:nvPr/>
        </p:nvSpPr>
        <p:spPr>
          <a:xfrm xmlns:a="http://schemas.openxmlformats.org/drawingml/2006/main">
            <a:off x="685800" y="1657440"/>
            <a:ext cx="10820160" cy="5713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320" b="1" u="none" strike="noStrike">
                <a:solidFill>
                  <a:srgbClr val="087F8C"/>
                </a:solidFill>
                <a:latin typeface="Microsoft JhengHei"/>
                <a:ea typeface="Microsoft JhengHei"/>
                <a:cs typeface="Microsoft JhengHei"/>
              </a:rPr>
              <a:t>接受後：</a:t>
            </a:r>
            <a:r>
              <a:rPr sz="2320" b="1" u="none" strike="noStrike">
                <a:solidFill>
                  <a:srgbClr val="087F8C"/>
                </a:solidFill>
                <a:latin typeface="Microsoft JhengHei"/>
                <a:ea typeface="Microsoft JhengHei"/>
                <a:cs typeface="Microsoft JhengHei"/>
              </a:rPr>
              <a:t>P₃=(4.5,1)</a:t>
            </a:r>
            <a:r>
              <a:rPr sz="2320" b="1" u="none" strike="noStrike">
                <a:solidFill>
                  <a:srgbClr val="087F8C"/>
                </a:solidFill>
                <a:latin typeface="Microsoft JhengHei"/>
                <a:ea typeface="Microsoft JhengHei"/>
                <a:cs typeface="Microsoft JhengHei"/>
              </a:rPr>
              <a:t>，</a:t>
            </a:r>
            <a:r>
              <a:rPr sz="2320" b="1" u="none" strike="noStrike">
                <a:solidFill>
                  <a:srgbClr val="087F8C"/>
                </a:solidFill>
                <a:latin typeface="Microsoft JhengHei"/>
                <a:ea typeface="Microsoft JhengHei"/>
                <a:cs typeface="Microsoft JhengHei"/>
              </a:rPr>
              <a:t>f=21.25</a:t>
            </a:r>
            <a:r>
              <a:rPr sz="2320" b="1" u="none" strike="noStrike">
                <a:solidFill>
                  <a:srgbClr val="087F8C"/>
                </a:solidFill>
                <a:latin typeface="Microsoft JhengHei"/>
                <a:ea typeface="Microsoft JhengHei"/>
                <a:cs typeface="Microsoft JhengHei"/>
              </a:rPr>
              <a:t>；</a:t>
            </a:r>
            <a:r>
              <a:rPr sz="2320" b="1" u="none" strike="noStrike">
                <a:solidFill>
                  <a:srgbClr val="087F8C"/>
                </a:solidFill>
                <a:latin typeface="Microsoft JhengHei"/>
                <a:ea typeface="Microsoft JhengHei"/>
                <a:cs typeface="Microsoft JhengHei"/>
              </a:rPr>
              <a:t>R </a:t>
            </a:r>
            <a:r>
              <a:rPr sz="2320" b="1" u="none" strike="noStrike">
                <a:solidFill>
                  <a:srgbClr val="087F8C"/>
                </a:solidFill>
                <a:latin typeface="Microsoft JhengHei"/>
                <a:ea typeface="Microsoft JhengHei"/>
                <a:cs typeface="Microsoft JhengHei"/>
              </a:rPr>
              <a:t>從 </a:t>
            </a:r>
            <a:r>
              <a:rPr sz="2320" b="1" u="none" strike="noStrike">
                <a:solidFill>
                  <a:srgbClr val="087F8C"/>
                </a:solidFill>
                <a:latin typeface="Microsoft JhengHei"/>
                <a:ea typeface="Microsoft JhengHei"/>
                <a:cs typeface="Microsoft JhengHei"/>
              </a:rPr>
              <a:t>0 </a:t>
            </a:r>
            <a:r>
              <a:rPr sz="2320" b="1" u="none" strike="noStrike">
                <a:solidFill>
                  <a:srgbClr val="087F8C"/>
                </a:solidFill>
                <a:latin typeface="Microsoft JhengHei"/>
                <a:ea typeface="Microsoft JhengHei"/>
                <a:cs typeface="Microsoft JhengHei"/>
              </a:rPr>
              <a:t>變 </a:t>
            </a:r>
            <a:r>
              <a:rPr sz="2320" b="1" u="none" strike="noStrike">
                <a:solidFill>
                  <a:srgbClr val="087F8C"/>
                </a:solidFill>
                <a:latin typeface="Microsoft JhengHei"/>
                <a:ea typeface="Microsoft JhengHei"/>
                <a:cs typeface="Microsoft JhengHei"/>
              </a:rPr>
              <a:t>1</a:t>
            </a:r>
            <a:endParaRPr sz="2320" b="0" u="none" strike="noStrike">
              <a:solidFill>
                <a:srgbClr val="000000"/>
              </a:solidFill>
              <a:latin typeface="Arial"/>
              <a:ea typeface="Arial"/>
              <a:cs typeface="Arial"/>
            </a:endParaRPr>
          </a:p>
        </p:txBody>
      </p:sp>
      <p:sp>
        <p:nvSpPr>
          <p:cNvPr id="89" name="">
            <a:extLst xmlns:a="http://schemas.openxmlformats.org/drawingml/2006/main">
              <a:ext uri="{FF2B5EF4-FFF2-40B4-BE49-F238E27FC236}">
                <a16:creationId xmlns:a16="http://schemas.microsoft.com/office/drawing/2014/main" id="{023EE4D8-C787-48D2-B60B-75C234D08470}"/>
              </a:ext>
            </a:extLst>
          </p:cNvPr>
          <p:cNvSpPr>
            <a:spLocks xmlns:a="http://schemas.openxmlformats.org/drawingml/2006/main" noGrp="1"/>
          </p:cNvSpPr>
          <p:nvPr/>
        </p:nvSpPr>
        <p:spPr>
          <a:xfrm xmlns:a="http://schemas.openxmlformats.org/drawingml/2006/main">
            <a:off x="685800" y="2400480"/>
            <a:ext cx="10820160" cy="7329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550" b="1" u="none" strike="noStrike">
                <a:solidFill>
                  <a:srgbClr val="087F8C"/>
                </a:solidFill>
                <a:latin typeface="Microsoft JhengHei"/>
                <a:ea typeface="Microsoft JhengHei"/>
                <a:cs typeface="Microsoft JhengHei"/>
              </a:rPr>
              <a:t>成功才更新：</a:t>
            </a:r>
            <a:r>
              <a:rPr sz="2550" b="1" u="none" strike="noStrike">
                <a:solidFill>
                  <a:srgbClr val="087F8C"/>
                </a:solidFill>
                <a:latin typeface="Microsoft JhengHei"/>
                <a:ea typeface="Microsoft JhengHei"/>
                <a:cs typeface="Microsoft JhengHei"/>
              </a:rPr>
              <a:t>Rᵢ ← Rᵢ + 1</a:t>
            </a:r>
            <a:r>
              <a:rPr sz="2550" b="1" u="none" strike="noStrike">
                <a:solidFill>
                  <a:srgbClr val="087F8C"/>
                </a:solidFill>
                <a:latin typeface="Microsoft JhengHei"/>
                <a:ea typeface="Microsoft JhengHei"/>
                <a:cs typeface="Microsoft JhengHei"/>
              </a:rPr>
              <a:t>；</a:t>
            </a:r>
            <a:r>
              <a:rPr sz="2550" b="1" u="none" strike="noStrike">
                <a:solidFill>
                  <a:srgbClr val="087F8C"/>
                </a:solidFill>
                <a:latin typeface="Microsoft JhengHei"/>
                <a:ea typeface="Microsoft JhengHei"/>
                <a:cs typeface="Microsoft JhengHei"/>
              </a:rPr>
              <a:t>Wᵢ ← Wᵢ(1 − Rᵢ/T)ᵅ</a:t>
            </a:r>
            <a:endParaRPr sz="2550" b="0" u="none" strike="noStrike">
              <a:solidFill>
                <a:srgbClr val="000000"/>
              </a:solidFill>
              <a:latin typeface="Arial"/>
              <a:ea typeface="Arial"/>
              <a:cs typeface="Arial"/>
            </a:endParaRPr>
          </a:p>
        </p:txBody>
      </p:sp>
      <p:sp>
        <p:nvSpPr>
          <p:cNvPr id="90" name="">
            <a:extLst xmlns:a="http://schemas.openxmlformats.org/drawingml/2006/main">
              <a:ext uri="{FF2B5EF4-FFF2-40B4-BE49-F238E27FC236}">
                <a16:creationId xmlns:a16="http://schemas.microsoft.com/office/drawing/2014/main" id="{B90F5178-081F-40E0-98C1-7E08E4A60B0D}"/>
              </a:ext>
            </a:extLst>
          </p:cNvPr>
          <p:cNvSpPr>
            <a:spLocks xmlns:a="http://schemas.openxmlformats.org/drawingml/2006/main" noGrp="1"/>
          </p:cNvSpPr>
          <p:nvPr/>
        </p:nvSpPr>
        <p:spPr>
          <a:xfrm xmlns:a="http://schemas.openxmlformats.org/drawingml/2006/main">
            <a:off x="685800" y="3295800"/>
            <a:ext cx="10820160" cy="456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00" b="0" u="none" strike="noStrike">
                <a:solidFill>
                  <a:srgbClr val="142D40"/>
                </a:solidFill>
                <a:latin typeface="Microsoft JhengHei"/>
                <a:ea typeface="Microsoft JhengHei"/>
                <a:cs typeface="Microsoft JhengHei"/>
              </a:rPr>
              <a:t>Rᵢ</a:t>
            </a:r>
            <a:r>
              <a:rPr sz="2100" b="0" u="none" strike="noStrike">
                <a:solidFill>
                  <a:srgbClr val="142D40"/>
                </a:solidFill>
                <a:latin typeface="Microsoft JhengHei"/>
                <a:ea typeface="Microsoft JhengHei"/>
                <a:cs typeface="Microsoft JhengHei"/>
              </a:rPr>
              <a:t>：成功次數，非目前名次；</a:t>
            </a:r>
            <a:r>
              <a:rPr sz="2100" b="0" u="none" strike="noStrike">
                <a:solidFill>
                  <a:srgbClr val="142D40"/>
                </a:solidFill>
                <a:latin typeface="Microsoft JhengHei"/>
                <a:ea typeface="Microsoft JhengHei"/>
                <a:cs typeface="Microsoft JhengHei"/>
              </a:rPr>
              <a:t>T</a:t>
            </a:r>
            <a:r>
              <a:rPr sz="2100" b="0" u="none" strike="noStrike">
                <a:solidFill>
                  <a:srgbClr val="142D40"/>
                </a:solidFill>
                <a:latin typeface="Microsoft JhengHei"/>
                <a:ea typeface="Microsoft JhengHei"/>
                <a:cs typeface="Microsoft JhengHei"/>
              </a:rPr>
              <a:t>：輪數上限；</a:t>
            </a:r>
            <a:r>
              <a:rPr sz="2100" b="0" u="none" strike="noStrike">
                <a:solidFill>
                  <a:srgbClr val="142D40"/>
                </a:solidFill>
                <a:latin typeface="Microsoft JhengHei"/>
                <a:ea typeface="Microsoft JhengHei"/>
                <a:cs typeface="Microsoft JhengHei"/>
              </a:rPr>
              <a:t>α</a:t>
            </a:r>
            <a:r>
              <a:rPr sz="2100" b="0" u="none" strike="noStrike">
                <a:solidFill>
                  <a:srgbClr val="142D40"/>
                </a:solidFill>
                <a:latin typeface="Microsoft JhengHei"/>
                <a:ea typeface="Microsoft JhengHei"/>
                <a:cs typeface="Microsoft JhengHei"/>
              </a:rPr>
              <a:t>：次方參數</a:t>
            </a:r>
            <a:endParaRPr sz="2100" b="0" u="none" strike="noStrike">
              <a:solidFill>
                <a:srgbClr val="000000"/>
              </a:solidFill>
              <a:latin typeface="Arial"/>
              <a:ea typeface="Arial"/>
              <a:cs typeface="Arial"/>
            </a:endParaRPr>
          </a:p>
        </p:txBody>
      </p:sp>
      <p:graphicFrame>
        <p:nvGraphicFramePr>
          <p:cNvPr id="91" name="">
            <a:extLst xmlns:a="http://schemas.openxmlformats.org/drawingml/2006/main">
              <a:ext uri="{FF2B5EF4-FFF2-40B4-BE49-F238E27FC236}">
                <a16:creationId xmlns:a16="http://schemas.microsoft.com/office/drawing/2014/main" id="{C5C1C949-2869-4CC8-8DD8-54CC4C05FF1F}"/>
              </a:ext>
            </a:extLst>
          </p:cNvPr>
          <p:cNvGraphicFramePr/>
          <p:nvPr/>
        </p:nvGraphicFramePr>
        <p:xfrm>
          <a:off xmlns:a="http://schemas.openxmlformats.org/drawingml/2006/main" x="685800" y="3905280"/>
          <a:ext xmlns:a="http://schemas.openxmlformats.org/drawingml/2006/main" cx="10820160" cy="2230200"/>
        </p:xfrm>
        <a:graphic xmlns:a="http://schemas.openxmlformats.org/drawingml/2006/main">
          <a:graphicData uri="http://schemas.openxmlformats.org/drawingml/2006/table">
            <a:tbl>
              <a:tblPr/>
              <a:tblGrid>
                <a:gridCol w="6190920"/>
                <a:gridCol w="952200"/>
                <a:gridCol w="3676320"/>
              </a:tblGrid>
              <a:tr h="432360">
                <a:tc>
                  <a:txBody>
                    <a:bodyPr lIns="152280" tIns="85680" rIns="152280" bIns="85680" anchor="ctr">
                      <a:noAutofit/>
                    </a:bodyPr>
                    <a:lstStyle/>
                    <a:p>
                      <a:pPr>
                        <a:lnSpc>
                          <a:spcPct val="100000"/>
                        </a:lnSpc>
                        <a:buNone/>
                      </a:pPr>
                      <a:r>
                        <a:rPr sz="1800" b="1" u="none" strike="noStrike">
                          <a:solidFill>
                            <a:srgbClr val="FFFFFF"/>
                          </a:solidFill>
                          <a:latin typeface="Microsoft JhengHei"/>
                          <a:ea typeface="Microsoft JhengHei"/>
                          <a:cs typeface="Microsoft JhengHei"/>
                        </a:rPr>
                        <a:t>這位士兵的歷史</a:t>
                      </a:r>
                      <a:endParaRPr sz="180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00" b="1" u="none" strike="noStrike">
                          <a:solidFill>
                            <a:srgbClr val="FFFFFF"/>
                          </a:solidFill>
                          <a:latin typeface="Microsoft JhengHei"/>
                          <a:ea typeface="Microsoft JhengHei"/>
                          <a:cs typeface="Microsoft JhengHei"/>
                        </a:rPr>
                        <a:t>R</a:t>
                      </a:r>
                      <a:endParaRPr sz="180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00" b="1" u="none" strike="noStrike">
                          <a:solidFill>
                            <a:srgbClr val="FFFFFF"/>
                          </a:solidFill>
                          <a:latin typeface="Microsoft JhengHei"/>
                          <a:ea typeface="Microsoft JhengHei"/>
                          <a:cs typeface="Microsoft JhengHei"/>
                        </a:rPr>
                        <a:t>權重 </a:t>
                      </a:r>
                      <a:r>
                        <a:rPr sz="1800" b="1" u="none" strike="noStrike">
                          <a:solidFill>
                            <a:srgbClr val="FFFFFF"/>
                          </a:solidFill>
                          <a:latin typeface="Microsoft JhengHei"/>
                          <a:ea typeface="Microsoft JhengHei"/>
                          <a:cs typeface="Microsoft JhengHei"/>
                        </a:rPr>
                        <a:t>W</a:t>
                      </a:r>
                      <a:endParaRPr sz="180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432360">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初始</a:t>
                      </a:r>
                      <a:endParaRPr sz="18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0</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2</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32360">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第一次成功（</a:t>
                      </a:r>
                      <a:r>
                        <a:rPr sz="1800" b="0" u="none" strike="noStrike">
                          <a:solidFill>
                            <a:srgbClr val="142D40"/>
                          </a:solidFill>
                          <a:latin typeface="Microsoft JhengHei"/>
                          <a:ea typeface="Microsoft JhengHei"/>
                          <a:cs typeface="Microsoft JhengHei"/>
                        </a:rPr>
                        <a:t>T=10</a:t>
                      </a:r>
                      <a:r>
                        <a:rPr sz="1800" b="0" u="none" strike="noStrike">
                          <a:solidFill>
                            <a:srgbClr val="142D40"/>
                          </a:solidFill>
                          <a:latin typeface="Microsoft JhengHei"/>
                          <a:ea typeface="Microsoft JhengHei"/>
                          <a:cs typeface="Microsoft JhengHei"/>
                        </a:rPr>
                        <a:t>，</a:t>
                      </a:r>
                      <a:r>
                        <a:rPr sz="1800" b="0" u="none" strike="noStrike">
                          <a:solidFill>
                            <a:srgbClr val="142D40"/>
                          </a:solidFill>
                          <a:latin typeface="Microsoft JhengHei"/>
                          <a:ea typeface="Microsoft JhengHei"/>
                          <a:cs typeface="Microsoft JhengHei"/>
                        </a:rPr>
                        <a:t>α=2</a:t>
                      </a:r>
                      <a:r>
                        <a:rPr sz="1800" b="0" u="none" strike="noStrike">
                          <a:solidFill>
                            <a:srgbClr val="142D40"/>
                          </a:solidFill>
                          <a:latin typeface="Microsoft JhengHei"/>
                          <a:ea typeface="Microsoft JhengHei"/>
                          <a:cs typeface="Microsoft JhengHei"/>
                        </a:rPr>
                        <a:t>）</a:t>
                      </a:r>
                      <a:endParaRPr sz="18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1</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2 × 0.9² = 1.62</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432360">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下一次失敗</a:t>
                      </a:r>
                      <a:endParaRPr sz="18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1</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維持 </a:t>
                      </a:r>
                      <a:r>
                        <a:rPr sz="1800" b="0" u="none" strike="noStrike">
                          <a:solidFill>
                            <a:srgbClr val="142D40"/>
                          </a:solidFill>
                          <a:latin typeface="Microsoft JhengHei"/>
                          <a:ea typeface="Microsoft JhengHei"/>
                          <a:cs typeface="Microsoft JhengHei"/>
                        </a:rPr>
                        <a:t>1.62</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32360">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之後再次成功</a:t>
                      </a:r>
                      <a:endParaRPr sz="18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2</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00" b="0" u="none" strike="noStrike">
                          <a:solidFill>
                            <a:srgbClr val="142D40"/>
                          </a:solidFill>
                          <a:latin typeface="Microsoft JhengHei"/>
                          <a:ea typeface="Microsoft JhengHei"/>
                          <a:cs typeface="Microsoft JhengHei"/>
                        </a:rPr>
                        <a:t>1.62 × 0.8² = 1.0368</a:t>
                      </a:r>
                      <a:endParaRPr sz="18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Tree>
    <p:extLst>
      <p:ext uri="{BB962C8B-B14F-4D97-AF65-F5344CB8AC3E}">
        <p14:creationId xmlns:p14="http://schemas.microsoft.com/office/powerpoint/2010/main" val="847975273"/>
      </p:ext>
    </p:extLst>
  </p:cSld>
</p:sld>
</file>

<file path=ppt/slides/slide1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92" name="">
            <a:extLst xmlns:a="http://schemas.openxmlformats.org/drawingml/2006/main">
              <a:ext uri="{FF2B5EF4-FFF2-40B4-BE49-F238E27FC236}">
                <a16:creationId xmlns:a16="http://schemas.microsoft.com/office/drawing/2014/main" id="{248933C6-2091-4117-9FE3-5B701791744F}"/>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另一條分支：防禦如何產生變化？</a:t>
            </a:r>
            <a:endParaRPr sz="3230" b="0" u="none" strike="noStrike">
              <a:solidFill>
                <a:srgbClr val="000000"/>
              </a:solidFill>
              <a:latin typeface="Arial"/>
              <a:ea typeface="Arial"/>
              <a:cs typeface="Arial"/>
            </a:endParaRPr>
          </a:p>
        </p:txBody>
      </p:sp>
      <p:sp>
        <p:nvSpPr>
          <p:cNvPr id="93" name="">
            <a:extLst xmlns:a="http://schemas.openxmlformats.org/drawingml/2006/main">
              <a:ext uri="{FF2B5EF4-FFF2-40B4-BE49-F238E27FC236}">
                <a16:creationId xmlns:a16="http://schemas.microsoft.com/office/drawing/2014/main" id="{853BAF9E-7382-4FB6-B351-D61DE705D85A}"/>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(5)</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IV.C</a:t>
            </a:r>
            <a:r>
              <a:rPr sz="1130" b="0" u="none" strike="noStrike">
                <a:solidFill>
                  <a:srgbClr val="536879"/>
                </a:solidFill>
                <a:latin typeface="Microsoft JhengHei"/>
                <a:ea typeface="Microsoft JhengHei"/>
                <a:cs typeface="Microsoft JhengHei"/>
              </a:rPr>
              <a:t>；防禦算例從同一初始狀態獨立示範</a:t>
            </a:r>
            <a:endParaRPr sz="1130" b="0" u="none" strike="noStrike">
              <a:solidFill>
                <a:srgbClr val="000000"/>
              </a:solidFill>
              <a:latin typeface="Arial"/>
              <a:ea typeface="Arial"/>
              <a:cs typeface="Arial"/>
            </a:endParaRPr>
          </a:p>
        </p:txBody>
      </p:sp>
      <p:sp>
        <p:nvSpPr>
          <p:cNvPr id="94" name="">
            <a:extLst xmlns:a="http://schemas.openxmlformats.org/drawingml/2006/main">
              <a:ext uri="{FF2B5EF4-FFF2-40B4-BE49-F238E27FC236}">
                <a16:creationId xmlns:a16="http://schemas.microsoft.com/office/drawing/2014/main" id="{1B9B62F1-8DC6-42F7-96ED-1A1750740338}"/>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12</a:t>
            </a:r>
            <a:endParaRPr sz="1350" b="0" u="none" strike="noStrike">
              <a:solidFill>
                <a:srgbClr val="000000"/>
              </a:solidFill>
              <a:latin typeface="Arial"/>
              <a:ea typeface="Arial"/>
              <a:cs typeface="Arial"/>
            </a:endParaRPr>
          </a:p>
        </p:txBody>
      </p:sp>
      <p:sp>
        <p:nvSpPr>
          <p:cNvPr id="95" name="">
            <a:extLst xmlns:a="http://schemas.openxmlformats.org/drawingml/2006/main">
              <a:ext uri="{FF2B5EF4-FFF2-40B4-BE49-F238E27FC236}">
                <a16:creationId xmlns:a16="http://schemas.microsoft.com/office/drawing/2014/main" id="{D01D1CB5-8EFF-4952-B6A8-5550555701FE}"/>
              </a:ext>
            </a:extLst>
          </p:cNvPr>
          <p:cNvSpPr>
            <a:spLocks xmlns:a="http://schemas.openxmlformats.org/drawingml/2006/main" noGrp="1"/>
          </p:cNvSpPr>
          <p:nvPr/>
        </p:nvSpPr>
        <p:spPr>
          <a:xfrm xmlns:a="http://schemas.openxmlformats.org/drawingml/2006/main">
            <a:off x="685800" y="1647720"/>
            <a:ext cx="10820160" cy="6854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1" u="none" strike="noStrike">
                <a:solidFill>
                  <a:srgbClr val="AC4C30"/>
                </a:solidFill>
                <a:latin typeface="Microsoft JhengHei"/>
                <a:ea typeface="Microsoft JhengHei"/>
                <a:cs typeface="Microsoft JhengHei"/>
              </a:rPr>
              <a:t>回到原始 </a:t>
            </a:r>
            <a:r>
              <a:rPr sz="1950" b="1" u="none" strike="noStrike">
                <a:solidFill>
                  <a:srgbClr val="AC4C30"/>
                </a:solidFill>
                <a:latin typeface="Microsoft JhengHei"/>
                <a:ea typeface="Microsoft JhengHei"/>
                <a:cs typeface="Microsoft JhengHei"/>
              </a:rPr>
              <a:t>P₃=(4,3)</a:t>
            </a:r>
            <a:r>
              <a:rPr sz="1950" b="1" u="none" strike="noStrike">
                <a:solidFill>
                  <a:srgbClr val="AC4C30"/>
                </a:solidFill>
                <a:latin typeface="Microsoft JhengHei"/>
                <a:ea typeface="Microsoft JhengHei"/>
                <a:cs typeface="Microsoft JhengHei"/>
              </a:rPr>
              <a:t>、</a:t>
            </a:r>
            <a:r>
              <a:rPr sz="1950" b="1" u="none" strike="noStrike">
                <a:solidFill>
                  <a:srgbClr val="AC4C30"/>
                </a:solidFill>
                <a:latin typeface="Microsoft JhengHei"/>
                <a:ea typeface="Microsoft JhengHei"/>
                <a:cs typeface="Microsoft JhengHei"/>
              </a:rPr>
              <a:t>R=0</a:t>
            </a:r>
            <a:r>
              <a:rPr sz="1950" b="1" u="none" strike="noStrike">
                <a:solidFill>
                  <a:srgbClr val="AC4C30"/>
                </a:solidFill>
                <a:latin typeface="Microsoft JhengHei"/>
                <a:ea typeface="Microsoft JhengHei"/>
                <a:cs typeface="Microsoft JhengHei"/>
              </a:rPr>
              <a:t>、</a:t>
            </a:r>
            <a:r>
              <a:rPr sz="1950" b="1" u="none" strike="noStrike">
                <a:solidFill>
                  <a:srgbClr val="AC4C30"/>
                </a:solidFill>
                <a:latin typeface="Microsoft JhengHei"/>
                <a:ea typeface="Microsoft JhengHei"/>
                <a:cs typeface="Microsoft JhengHei"/>
              </a:rPr>
              <a:t>W=2</a:t>
            </a:r>
            <a:endParaRPr sz="1950" b="0" u="none" strike="noStrike">
              <a:solidFill>
                <a:srgbClr val="000000"/>
              </a:solidFill>
              <a:latin typeface="Arial"/>
              <a:ea typeface="Arial"/>
              <a:cs typeface="Arial"/>
            </a:endParaRPr>
          </a:p>
          <a:p xmlns:a="http://schemas.openxmlformats.org/drawingml/2006/main">
            <a:pPr>
              <a:lnSpc>
                <a:spcPct val="100000"/>
              </a:lnSpc>
              <a:buNone/>
            </a:pPr>
            <a:r>
              <a:rPr sz="1950" b="1" u="none" strike="noStrike">
                <a:solidFill>
                  <a:srgbClr val="AC4C30"/>
                </a:solidFill>
                <a:latin typeface="Microsoft JhengHei"/>
                <a:ea typeface="Microsoft JhengHei"/>
                <a:cs typeface="Microsoft JhengHei"/>
              </a:rPr>
              <a:t>戰爭情境：指揮官帶隊保護國王</a:t>
            </a:r>
            <a:endParaRPr sz="1950" b="0" u="none" strike="noStrike">
              <a:solidFill>
                <a:srgbClr val="000000"/>
              </a:solidFill>
              <a:latin typeface="Arial"/>
              <a:ea typeface="Arial"/>
              <a:cs typeface="Arial"/>
            </a:endParaRPr>
          </a:p>
        </p:txBody>
      </p:sp>
      <p:sp>
        <p:nvSpPr>
          <p:cNvPr id="96" name="">
            <a:extLst xmlns:a="http://schemas.openxmlformats.org/drawingml/2006/main">
              <a:ext uri="{FF2B5EF4-FFF2-40B4-BE49-F238E27FC236}">
                <a16:creationId xmlns:a16="http://schemas.microsoft.com/office/drawing/2014/main" id="{C68E22B5-0224-4EE0-B6A4-E2AE4A28C654}"/>
              </a:ext>
            </a:extLst>
          </p:cNvPr>
          <p:cNvSpPr>
            <a:spLocks xmlns:a="http://schemas.openxmlformats.org/drawingml/2006/main" noGrp="1"/>
          </p:cNvSpPr>
          <p:nvPr/>
        </p:nvSpPr>
        <p:spPr>
          <a:xfrm xmlns:a="http://schemas.openxmlformats.org/drawingml/2006/main">
            <a:off x="685800" y="2352600"/>
            <a:ext cx="10820160" cy="7329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780" b="1" u="none" strike="noStrike">
                <a:solidFill>
                  <a:srgbClr val="087F8C"/>
                </a:solidFill>
                <a:latin typeface="Microsoft JhengHei"/>
                <a:ea typeface="Microsoft JhengHei"/>
                <a:cs typeface="Microsoft JhengHei"/>
              </a:rPr>
              <a:t>Xᵢ′ = Xᵢ + 2ρ(K − Xrand) + uWᵢ(C − Xᵢ)</a:t>
            </a:r>
            <a:endParaRPr sz="2780" b="0" u="none" strike="noStrike">
              <a:solidFill>
                <a:srgbClr val="000000"/>
              </a:solidFill>
              <a:latin typeface="Arial"/>
              <a:ea typeface="Arial"/>
              <a:cs typeface="Arial"/>
            </a:endParaRPr>
          </a:p>
        </p:txBody>
      </p:sp>
      <p:graphicFrame>
        <p:nvGraphicFramePr>
          <p:cNvPr id="97" name="">
            <a:extLst xmlns:a="http://schemas.openxmlformats.org/drawingml/2006/main">
              <a:ext uri="{FF2B5EF4-FFF2-40B4-BE49-F238E27FC236}">
                <a16:creationId xmlns:a16="http://schemas.microsoft.com/office/drawing/2014/main" id="{C1E51BE8-78FE-4CEF-B1F1-7F29A072EBCE}"/>
              </a:ext>
            </a:extLst>
          </p:cNvPr>
          <p:cNvGraphicFramePr/>
          <p:nvPr/>
        </p:nvGraphicFramePr>
        <p:xfrm>
          <a:off xmlns:a="http://schemas.openxmlformats.org/drawingml/2006/main" x="685800" y="3314880"/>
          <a:ext xmlns:a="http://schemas.openxmlformats.org/drawingml/2006/main" cx="10820160" cy="2219040"/>
        </p:xfrm>
        <a:graphic xmlns:a="http://schemas.openxmlformats.org/drawingml/2006/main">
          <a:graphicData uri="http://schemas.openxmlformats.org/drawingml/2006/table">
            <a:tbl>
              <a:tblPr/>
              <a:tblGrid>
                <a:gridCol w="3809880"/>
                <a:gridCol w="7010280"/>
              </a:tblGrid>
              <a:tr h="55476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部分</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資訊的來源</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5476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Xrand</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從現有軍隊抽一位，本例指定 </a:t>
                      </a:r>
                      <a:r>
                        <a:rPr sz="2020" b="0" u="none" strike="noStrike">
                          <a:solidFill>
                            <a:srgbClr val="142D40"/>
                          </a:solidFill>
                          <a:latin typeface="Microsoft JhengHei"/>
                          <a:ea typeface="Microsoft JhengHei"/>
                          <a:cs typeface="Microsoft JhengHei"/>
                        </a:rPr>
                        <a:t>P₄=(−4,−4)</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55476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第一項 </a:t>
                      </a:r>
                      <a:r>
                        <a:rPr sz="2020" b="0" u="none" strike="noStrike">
                          <a:solidFill>
                            <a:srgbClr val="142D40"/>
                          </a:solidFill>
                          <a:latin typeface="Microsoft JhengHei"/>
                          <a:ea typeface="Microsoft JhengHei"/>
                          <a:cs typeface="Microsoft JhengHei"/>
                        </a:rPr>
                        <a:t>2ρ(K − Xrand)</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加入隨機士兵與國王的位置差</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55476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第二項 </a:t>
                      </a:r>
                      <a:r>
                        <a:rPr sz="2020" b="0" u="none" strike="noStrike">
                          <a:solidFill>
                            <a:srgbClr val="142D40"/>
                          </a:solidFill>
                          <a:latin typeface="Microsoft JhengHei"/>
                          <a:ea typeface="Microsoft JhengHei"/>
                          <a:cs typeface="Microsoft JhengHei"/>
                        </a:rPr>
                        <a:t>uWᵢ(C − Xᵢ)</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使用指揮官與目前位置之差</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98" name="">
            <a:extLst xmlns:a="http://schemas.openxmlformats.org/drawingml/2006/main">
              <a:ext uri="{FF2B5EF4-FFF2-40B4-BE49-F238E27FC236}">
                <a16:creationId xmlns:a16="http://schemas.microsoft.com/office/drawing/2014/main" id="{4D93856D-C366-4B3A-9475-C7D3738A66B8}"/>
              </a:ext>
            </a:extLst>
          </p:cNvPr>
          <p:cNvSpPr>
            <a:spLocks xmlns:a="http://schemas.openxmlformats.org/drawingml/2006/main" noGrp="1"/>
          </p:cNvSpPr>
          <p:nvPr/>
        </p:nvSpPr>
        <p:spPr>
          <a:xfrm xmlns:a="http://schemas.openxmlformats.org/drawingml/2006/main">
            <a:off x="685800" y="5676840"/>
            <a:ext cx="10820160" cy="4377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這次 </a:t>
            </a:r>
            <a:r>
              <a:rPr sz="2170" b="1" u="none" strike="noStrike">
                <a:solidFill>
                  <a:srgbClr val="087F8C"/>
                </a:solidFill>
                <a:latin typeface="Microsoft JhengHei"/>
                <a:ea typeface="Microsoft JhengHei"/>
                <a:cs typeface="Microsoft JhengHei"/>
              </a:rPr>
              <a:t>ρ=0.25 &lt; p=0.5</a:t>
            </a:r>
            <a:r>
              <a:rPr sz="2170" b="1" u="none" strike="noStrike">
                <a:solidFill>
                  <a:srgbClr val="087F8C"/>
                </a:solidFill>
                <a:latin typeface="Microsoft JhengHei"/>
                <a:ea typeface="Microsoft JhengHei"/>
                <a:cs typeface="Microsoft JhengHei"/>
              </a:rPr>
              <a:t>，採防禦；</a:t>
            </a:r>
            <a:r>
              <a:rPr sz="2170" b="1" u="none" strike="noStrike">
                <a:solidFill>
                  <a:srgbClr val="087F8C"/>
                </a:solidFill>
                <a:latin typeface="Microsoft JhengHei"/>
                <a:ea typeface="Microsoft JhengHei"/>
                <a:cs typeface="Microsoft JhengHei"/>
              </a:rPr>
              <a:t>u=0.5</a:t>
            </a:r>
            <a:endParaRPr sz="21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906712761"/>
      </p:ext>
    </p:extLst>
  </p:cSld>
</p:sld>
</file>

<file path=ppt/slides/slide1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99" name="">
            <a:extLst xmlns:a="http://schemas.openxmlformats.org/drawingml/2006/main">
              <a:ext uri="{FF2B5EF4-FFF2-40B4-BE49-F238E27FC236}">
                <a16:creationId xmlns:a16="http://schemas.microsoft.com/office/drawing/2014/main" id="{17CC81C3-3B90-4DD7-B8C0-6EF708338CDA}"/>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P₃ </a:t>
            </a:r>
            <a:r>
              <a:rPr sz="3230" b="1" u="none" strike="noStrike">
                <a:solidFill>
                  <a:srgbClr val="142D40"/>
                </a:solidFill>
                <a:latin typeface="Microsoft JhengHei"/>
                <a:ea typeface="Microsoft JhengHei"/>
                <a:cs typeface="Microsoft JhengHei"/>
              </a:rPr>
              <a:t>的防禦：候選較差就保留原狀</a:t>
            </a:r>
            <a:endParaRPr sz="3230" b="0" u="none" strike="noStrike">
              <a:solidFill>
                <a:srgbClr val="000000"/>
              </a:solidFill>
              <a:latin typeface="Arial"/>
              <a:ea typeface="Arial"/>
              <a:cs typeface="Arial"/>
            </a:endParaRPr>
          </a:p>
        </p:txBody>
      </p:sp>
      <p:sp>
        <p:nvSpPr>
          <p:cNvPr id="100" name="">
            <a:extLst xmlns:a="http://schemas.openxmlformats.org/drawingml/2006/main">
              <a:ext uri="{FF2B5EF4-FFF2-40B4-BE49-F238E27FC236}">
                <a16:creationId xmlns:a16="http://schemas.microsoft.com/office/drawing/2014/main" id="{F395066C-DF57-4571-910D-52FC810D134C}"/>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依原文式 </a:t>
            </a:r>
            <a:r>
              <a:rPr sz="1130" b="0" u="none" strike="noStrike">
                <a:solidFill>
                  <a:srgbClr val="536879"/>
                </a:solidFill>
                <a:latin typeface="Microsoft JhengHei"/>
                <a:ea typeface="Microsoft JhengHei"/>
                <a:cs typeface="Microsoft JhengHei"/>
              </a:rPr>
              <a:t>(5) </a:t>
            </a:r>
            <a:r>
              <a:rPr sz="1130" b="0" u="none" strike="noStrike">
                <a:solidFill>
                  <a:srgbClr val="536879"/>
                </a:solidFill>
                <a:latin typeface="Microsoft JhengHei"/>
                <a:ea typeface="Microsoft JhengHei"/>
                <a:cs typeface="Microsoft JhengHei"/>
              </a:rPr>
              <a:t>手算；非攻防效果的統計比較</a:t>
            </a:r>
            <a:endParaRPr sz="1130" b="0" u="none" strike="noStrike">
              <a:solidFill>
                <a:srgbClr val="000000"/>
              </a:solidFill>
              <a:latin typeface="Arial"/>
              <a:ea typeface="Arial"/>
              <a:cs typeface="Arial"/>
            </a:endParaRPr>
          </a:p>
        </p:txBody>
      </p:sp>
      <p:sp>
        <p:nvSpPr>
          <p:cNvPr id="101" name="">
            <a:extLst xmlns:a="http://schemas.openxmlformats.org/drawingml/2006/main">
              <a:ext uri="{FF2B5EF4-FFF2-40B4-BE49-F238E27FC236}">
                <a16:creationId xmlns:a16="http://schemas.microsoft.com/office/drawing/2014/main" id="{422F1154-D97A-4CA4-879C-9F70AAC3436F}"/>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13</a:t>
            </a:r>
            <a:endParaRPr sz="1350" b="0" u="none" strike="noStrike">
              <a:solidFill>
                <a:srgbClr val="000000"/>
              </a:solidFill>
              <a:latin typeface="Arial"/>
              <a:ea typeface="Arial"/>
              <a:cs typeface="Arial"/>
            </a:endParaRPr>
          </a:p>
        </p:txBody>
      </p:sp>
      <p:sp>
        <p:nvSpPr>
          <p:cNvPr id="102" name="">
            <a:extLst xmlns:a="http://schemas.openxmlformats.org/drawingml/2006/main">
              <a:ext uri="{FF2B5EF4-FFF2-40B4-BE49-F238E27FC236}">
                <a16:creationId xmlns:a16="http://schemas.microsoft.com/office/drawing/2014/main" id="{4E41F457-43D2-46A8-98AD-76F14B9DD68D}"/>
              </a:ext>
            </a:extLst>
          </p:cNvPr>
          <p:cNvSpPr>
            <a:spLocks xmlns:a="http://schemas.openxmlformats.org/drawingml/2006/main" noGrp="1"/>
          </p:cNvSpPr>
          <p:nvPr/>
        </p:nvSpPr>
        <p:spPr>
          <a:xfrm xmlns:a="http://schemas.openxmlformats.org/drawingml/2006/main">
            <a:off x="685800" y="2343240"/>
            <a:ext cx="10820160" cy="3427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70" b="0" u="none" strike="noStrike">
                <a:solidFill>
                  <a:srgbClr val="536879"/>
                </a:solidFill>
                <a:latin typeface="Microsoft JhengHei"/>
                <a:ea typeface="Microsoft JhengHei"/>
                <a:cs typeface="Microsoft JhengHei"/>
              </a:rPr>
              <a:t>逐維計算：</a:t>
            </a:r>
            <a:r>
              <a:rPr sz="1870" b="0" u="none" strike="noStrike">
                <a:solidFill>
                  <a:srgbClr val="536879"/>
                </a:solidFill>
                <a:latin typeface="Microsoft JhengHei"/>
                <a:ea typeface="Microsoft JhengHei"/>
                <a:cs typeface="Microsoft JhengHei"/>
              </a:rPr>
              <a:t>K−Xrand=(</a:t>
            </a:r>
            <a:r>
              <a:rPr sz="1870" b="0" u="none" strike="noStrike">
                <a:solidFill>
                  <a:srgbClr val="536879"/>
                </a:solidFill>
                <a:latin typeface="Microsoft JhengHei"/>
                <a:ea typeface="Microsoft JhengHei"/>
                <a:cs typeface="Microsoft JhengHei"/>
              </a:rPr>
              <a:t>1−(−4), 1−</a:t>
            </a:r>
            <a:r>
              <a:rPr sz="1870" b="0" u="none" strike="noStrike">
                <a:solidFill>
                  <a:srgbClr val="536879"/>
                </a:solidFill>
                <a:latin typeface="Microsoft JhengHei"/>
                <a:ea typeface="Microsoft JhengHei"/>
                <a:cs typeface="Microsoft JhengHei"/>
              </a:rPr>
              <a:t>(−4))=(5,5)</a:t>
            </a:r>
            <a:endParaRPr sz="1870" b="0" u="none" strike="noStrike">
              <a:solidFill>
                <a:srgbClr val="000000"/>
              </a:solidFill>
              <a:latin typeface="Arial"/>
              <a:ea typeface="Arial"/>
              <a:cs typeface="Arial"/>
            </a:endParaRPr>
          </a:p>
        </p:txBody>
      </p:sp>
      <p:sp>
        <p:nvSpPr>
          <p:cNvPr id="103" name="">
            <a:extLst xmlns:a="http://schemas.openxmlformats.org/drawingml/2006/main">
              <a:ext uri="{FF2B5EF4-FFF2-40B4-BE49-F238E27FC236}">
                <a16:creationId xmlns:a16="http://schemas.microsoft.com/office/drawing/2014/main" id="{EF471EC7-735F-45E6-A504-6C3A1CC450F2}"/>
              </a:ext>
            </a:extLst>
          </p:cNvPr>
          <p:cNvSpPr>
            <a:spLocks xmlns:a="http://schemas.openxmlformats.org/drawingml/2006/main" noGrp="1"/>
          </p:cNvSpPr>
          <p:nvPr/>
        </p:nvSpPr>
        <p:spPr>
          <a:xfrm xmlns:a="http://schemas.openxmlformats.org/drawingml/2006/main">
            <a:off x="685800" y="1666800"/>
            <a:ext cx="10820160" cy="5522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AC4C30"/>
                </a:solidFill>
                <a:latin typeface="Microsoft JhengHei"/>
                <a:ea typeface="Microsoft JhengHei"/>
                <a:cs typeface="Microsoft JhengHei"/>
              </a:rPr>
              <a:t>獨立初始狀態：</a:t>
            </a:r>
            <a:r>
              <a:rPr sz="2170" b="1" u="none" strike="noStrike">
                <a:solidFill>
                  <a:srgbClr val="AC4C30"/>
                </a:solidFill>
                <a:latin typeface="Microsoft JhengHei"/>
                <a:ea typeface="Microsoft JhengHei"/>
                <a:cs typeface="Microsoft JhengHei"/>
              </a:rPr>
              <a:t>X=(4,3)</a:t>
            </a:r>
            <a:r>
              <a:rPr sz="2170" b="1" u="none" strike="noStrike">
                <a:solidFill>
                  <a:srgbClr val="AC4C30"/>
                </a:solidFill>
                <a:latin typeface="Microsoft JhengHei"/>
                <a:ea typeface="Microsoft JhengHei"/>
                <a:cs typeface="Microsoft JhengHei"/>
              </a:rPr>
              <a:t>，</a:t>
            </a:r>
            <a:r>
              <a:rPr sz="2170" b="1" u="none" strike="noStrike">
                <a:solidFill>
                  <a:srgbClr val="AC4C30"/>
                </a:solidFill>
                <a:latin typeface="Microsoft JhengHei"/>
                <a:ea typeface="Microsoft JhengHei"/>
                <a:cs typeface="Microsoft JhengHei"/>
              </a:rPr>
              <a:t>W=2</a:t>
            </a:r>
            <a:r>
              <a:rPr sz="2170" b="1" u="none" strike="noStrike">
                <a:solidFill>
                  <a:srgbClr val="AC4C30"/>
                </a:solidFill>
                <a:latin typeface="Microsoft JhengHei"/>
                <a:ea typeface="Microsoft JhengHei"/>
                <a:cs typeface="Microsoft JhengHei"/>
              </a:rPr>
              <a:t>，</a:t>
            </a:r>
            <a:r>
              <a:rPr sz="2170" b="1" u="none" strike="noStrike">
                <a:solidFill>
                  <a:srgbClr val="AC4C30"/>
                </a:solidFill>
                <a:latin typeface="Microsoft JhengHei"/>
                <a:ea typeface="Microsoft JhengHei"/>
                <a:cs typeface="Microsoft JhengHei"/>
              </a:rPr>
              <a:t>Xrand=(−4,−4)</a:t>
            </a:r>
            <a:endParaRPr sz="2170" b="0" u="none" strike="noStrike">
              <a:solidFill>
                <a:srgbClr val="000000"/>
              </a:solidFill>
              <a:latin typeface="Arial"/>
              <a:ea typeface="Arial"/>
              <a:cs typeface="Arial"/>
            </a:endParaRPr>
          </a:p>
        </p:txBody>
      </p:sp>
      <p:graphicFrame>
        <p:nvGraphicFramePr>
          <p:cNvPr id="104" name="">
            <a:extLst xmlns:a="http://schemas.openxmlformats.org/drawingml/2006/main">
              <a:ext uri="{FF2B5EF4-FFF2-40B4-BE49-F238E27FC236}">
                <a16:creationId xmlns:a16="http://schemas.microsoft.com/office/drawing/2014/main" id="{E899C5A8-C68E-4F55-8816-4A662B40C59A}"/>
              </a:ext>
            </a:extLst>
          </p:cNvPr>
          <p:cNvGraphicFramePr/>
          <p:nvPr/>
        </p:nvGraphicFramePr>
        <p:xfrm>
          <a:off xmlns:a="http://schemas.openxmlformats.org/drawingml/2006/main" x="685800" y="2790720"/>
          <a:ext xmlns:a="http://schemas.openxmlformats.org/drawingml/2006/main" cx="5857560" cy="2571480"/>
        </p:xfrm>
        <a:graphic xmlns:a="http://schemas.openxmlformats.org/drawingml/2006/main">
          <a:graphicData uri="http://schemas.openxmlformats.org/drawingml/2006/table">
            <a:tbl>
              <a:tblPr/>
              <a:tblGrid>
                <a:gridCol w="3095280"/>
                <a:gridCol w="2761920"/>
              </a:tblGrid>
              <a:tr h="642600">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計算</a:t>
                      </a:r>
                      <a:endParaRPr sz="195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得到的位移／位置</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2ρ(K − Xrand)</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(2.5, 2.5)</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uW(C − X)</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(−2, −3)</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6426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原位置加兩項</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X′ = (4.5,2.5)</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graphicFrame>
        <p:nvGraphicFramePr>
          <p:cNvPr id="105" name="Chart">
            <a:extLst xmlns:a="http://schemas.openxmlformats.org/drawingml/2006/main">
              <a:ext uri="{FF2B5EF4-FFF2-40B4-BE49-F238E27FC236}">
                <a16:creationId xmlns:a16="http://schemas.microsoft.com/office/drawing/2014/main" id="{2C5F929E-1CAF-479F-AA4D-F9ACD345EE3B}"/>
              </a:ext>
            </a:extLst>
          </p:cNvPr>
          <p:cNvGraphicFramePr/>
          <p:nvPr/>
        </p:nvGraphicFramePr>
        <p:xfrm>
          <a:off xmlns:a="http://schemas.openxmlformats.org/drawingml/2006/main" x="6943680" y="2781360"/>
          <a:ext xmlns:a="http://schemas.openxmlformats.org/drawingml/2006/main" cx="4524120" cy="2533320"/>
        </p:xfrm>
        <a:graphic xmlns:a="http://schemas.openxmlformats.org/drawingml/2006/main">
          <a:graphicData uri="http://schemas.openxmlformats.org/drawingml/2006/chart">
            <c:chart xmlns:r="http://schemas.openxmlformats.org/officeDocument/2006/relationships" xmlns:c="http://schemas.openxmlformats.org/drawingml/2006/chart" r:id="R39e99cacf0eb40bf"/>
          </a:graphicData>
        </a:graphic>
      </p:graphicFrame>
      <p:sp>
        <p:nvSpPr>
          <p:cNvPr id="106" name="">
            <a:extLst xmlns:a="http://schemas.openxmlformats.org/drawingml/2006/main">
              <a:ext uri="{FF2B5EF4-FFF2-40B4-BE49-F238E27FC236}">
                <a16:creationId xmlns:a16="http://schemas.microsoft.com/office/drawing/2014/main" id="{A3C241CE-B31C-4D6E-942E-0CA92E93A01E}"/>
              </a:ext>
            </a:extLst>
          </p:cNvPr>
          <p:cNvSpPr>
            <a:spLocks xmlns:a="http://schemas.openxmlformats.org/drawingml/2006/main" noGrp="1"/>
          </p:cNvSpPr>
          <p:nvPr/>
        </p:nvSpPr>
        <p:spPr>
          <a:xfrm xmlns:a="http://schemas.openxmlformats.org/drawingml/2006/main">
            <a:off x="685800" y="5610240"/>
            <a:ext cx="10820160" cy="5713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AC4C30"/>
                </a:solidFill>
                <a:latin typeface="Microsoft JhengHei"/>
                <a:ea typeface="Microsoft JhengHei"/>
                <a:cs typeface="Microsoft JhengHei"/>
              </a:rPr>
              <a:t>f(X′</a:t>
            </a:r>
            <a:r>
              <a:rPr sz="2170" b="1" u="none" strike="noStrike">
                <a:solidFill>
                  <a:srgbClr val="AC4C30"/>
                </a:solidFill>
                <a:latin typeface="Microsoft JhengHei"/>
                <a:ea typeface="Microsoft JhengHei"/>
                <a:cs typeface="Microsoft JhengHei"/>
              </a:rPr>
              <a:t>)=2</a:t>
            </a:r>
            <a:r>
              <a:rPr sz="2170" b="1" u="none" strike="noStrike">
                <a:solidFill>
                  <a:srgbClr val="AC4C30"/>
                </a:solidFill>
                <a:latin typeface="Microsoft JhengHei"/>
                <a:ea typeface="Microsoft JhengHei"/>
                <a:cs typeface="Microsoft JhengHei"/>
              </a:rPr>
              <a:t>6.5 </a:t>
            </a:r>
            <a:r>
              <a:rPr sz="2170" b="1" u="none" strike="noStrike">
                <a:solidFill>
                  <a:srgbClr val="AC4C30"/>
                </a:solidFill>
                <a:latin typeface="Microsoft JhengHei"/>
                <a:ea typeface="Microsoft JhengHei"/>
                <a:cs typeface="Microsoft JhengHei"/>
              </a:rPr>
              <a:t>&gt; </a:t>
            </a:r>
            <a:r>
              <a:rPr sz="2170" b="1" u="none" strike="noStrike">
                <a:solidFill>
                  <a:srgbClr val="AC4C30"/>
                </a:solidFill>
                <a:latin typeface="Microsoft JhengHei"/>
                <a:ea typeface="Microsoft JhengHei"/>
                <a:cs typeface="Microsoft JhengHei"/>
              </a:rPr>
              <a:t>25</a:t>
            </a:r>
            <a:r>
              <a:rPr sz="2170" b="1" u="none" strike="noStrike">
                <a:solidFill>
                  <a:srgbClr val="AC4C30"/>
                </a:solidFill>
                <a:latin typeface="Microsoft JhengHei"/>
                <a:ea typeface="Microsoft JhengHei"/>
                <a:cs typeface="Microsoft JhengHei"/>
              </a:rPr>
              <a:t>，拒</a:t>
            </a:r>
            <a:r>
              <a:rPr sz="2170" b="1" u="none" strike="noStrike">
                <a:solidFill>
                  <a:srgbClr val="AC4C30"/>
                </a:solidFill>
                <a:latin typeface="Microsoft JhengHei"/>
                <a:ea typeface="Microsoft JhengHei"/>
                <a:cs typeface="Microsoft JhengHei"/>
              </a:rPr>
              <a:t>絕；</a:t>
            </a:r>
            <a:r>
              <a:rPr sz="2170" b="1" u="none" strike="noStrike">
                <a:solidFill>
                  <a:srgbClr val="AC4C30"/>
                </a:solidFill>
                <a:latin typeface="Microsoft JhengHei"/>
                <a:ea typeface="Microsoft JhengHei"/>
                <a:cs typeface="Microsoft JhengHei"/>
              </a:rPr>
              <a:t>位</a:t>
            </a:r>
            <a:r>
              <a:rPr sz="2170" b="1" u="none" strike="noStrike">
                <a:solidFill>
                  <a:srgbClr val="AC4C30"/>
                </a:solidFill>
                <a:latin typeface="Microsoft JhengHei"/>
                <a:ea typeface="Microsoft JhengHei"/>
                <a:cs typeface="Microsoft JhengHei"/>
              </a:rPr>
              <a:t>置、</a:t>
            </a:r>
            <a:r>
              <a:rPr sz="2170" b="1" u="none" strike="noStrike">
                <a:solidFill>
                  <a:srgbClr val="AC4C30"/>
                </a:solidFill>
                <a:latin typeface="Microsoft JhengHei"/>
                <a:ea typeface="Microsoft JhengHei"/>
                <a:cs typeface="Microsoft JhengHei"/>
              </a:rPr>
              <a:t>分</a:t>
            </a:r>
            <a:r>
              <a:rPr sz="2170" b="1" u="none" strike="noStrike">
                <a:solidFill>
                  <a:srgbClr val="AC4C30"/>
                </a:solidFill>
                <a:latin typeface="Microsoft JhengHei"/>
                <a:ea typeface="Microsoft JhengHei"/>
                <a:cs typeface="Microsoft JhengHei"/>
              </a:rPr>
              <a:t>數、</a:t>
            </a:r>
            <a:r>
              <a:rPr sz="2170" b="1" u="none" strike="noStrike">
                <a:solidFill>
                  <a:srgbClr val="AC4C30"/>
                </a:solidFill>
                <a:latin typeface="Microsoft JhengHei"/>
                <a:ea typeface="Microsoft JhengHei"/>
                <a:cs typeface="Microsoft JhengHei"/>
              </a:rPr>
              <a:t>R</a:t>
            </a:r>
            <a:r>
              <a:rPr sz="2170" b="1" u="none" strike="noStrike">
                <a:solidFill>
                  <a:srgbClr val="AC4C30"/>
                </a:solidFill>
                <a:latin typeface="Microsoft JhengHei"/>
                <a:ea typeface="Microsoft JhengHei"/>
                <a:cs typeface="Microsoft JhengHei"/>
              </a:rPr>
              <a:t>、</a:t>
            </a:r>
            <a:r>
              <a:rPr sz="2170" b="1" u="none" strike="noStrike">
                <a:solidFill>
                  <a:srgbClr val="AC4C30"/>
                </a:solidFill>
                <a:latin typeface="Microsoft JhengHei"/>
                <a:ea typeface="Microsoft JhengHei"/>
                <a:cs typeface="Microsoft JhengHei"/>
              </a:rPr>
              <a:t>W </a:t>
            </a:r>
            <a:r>
              <a:rPr sz="2170" b="1" u="none" strike="noStrike">
                <a:solidFill>
                  <a:srgbClr val="AC4C30"/>
                </a:solidFill>
                <a:latin typeface="Microsoft JhengHei"/>
                <a:ea typeface="Microsoft JhengHei"/>
                <a:cs typeface="Microsoft JhengHei"/>
              </a:rPr>
              <a:t>全部</a:t>
            </a:r>
            <a:r>
              <a:rPr sz="2170" b="1" u="none" strike="noStrike">
                <a:solidFill>
                  <a:srgbClr val="AC4C30"/>
                </a:solidFill>
                <a:latin typeface="Microsoft JhengHei"/>
                <a:ea typeface="Microsoft JhengHei"/>
                <a:cs typeface="Microsoft JhengHei"/>
              </a:rPr>
              <a:t>保留</a:t>
            </a:r>
            <a:endParaRPr sz="21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143209997"/>
      </p:ext>
    </p:extLst>
  </p:cSld>
</p:sld>
</file>

<file path=ppt/slides/slide1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07" name="">
            <a:extLst xmlns:a="http://schemas.openxmlformats.org/drawingml/2006/main">
              <a:ext uri="{FF2B5EF4-FFF2-40B4-BE49-F238E27FC236}">
                <a16:creationId xmlns:a16="http://schemas.microsoft.com/office/drawing/2014/main" id="{40290173-76D5-4EF4-B203-162AACABE268}"/>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全部士兵更新完，為什麼還要處理弱兵？</a:t>
            </a:r>
            <a:endParaRPr sz="3230" b="0" u="none" strike="noStrike">
              <a:solidFill>
                <a:srgbClr val="000000"/>
              </a:solidFill>
              <a:latin typeface="Arial"/>
              <a:ea typeface="Arial"/>
              <a:cs typeface="Arial"/>
            </a:endParaRPr>
          </a:p>
        </p:txBody>
      </p:sp>
      <p:sp>
        <p:nvSpPr>
          <p:cNvPr id="108" name="">
            <a:extLst xmlns:a="http://schemas.openxmlformats.org/drawingml/2006/main">
              <a:ext uri="{FF2B5EF4-FFF2-40B4-BE49-F238E27FC236}">
                <a16:creationId xmlns:a16="http://schemas.microsoft.com/office/drawing/2014/main" id="{F65F09C8-390D-4CBD-AA83-A42BBA0EDD9B}"/>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IV.D</a:t>
            </a:r>
            <a:r>
              <a:rPr sz="1130" b="0" u="none" strike="noStrike">
                <a:solidFill>
                  <a:srgbClr val="536879"/>
                </a:solidFill>
                <a:latin typeface="Microsoft JhengHei"/>
                <a:ea typeface="Microsoft JhengHei"/>
                <a:cs typeface="Microsoft JhengHei"/>
              </a:rPr>
              <a:t>、式 </a:t>
            </a:r>
            <a:r>
              <a:rPr sz="1130" b="0" u="none" strike="noStrike">
                <a:solidFill>
                  <a:srgbClr val="536879"/>
                </a:solidFill>
                <a:latin typeface="Microsoft JhengHei"/>
                <a:ea typeface="Microsoft JhengHei"/>
                <a:cs typeface="Microsoft JhengHei"/>
              </a:rPr>
              <a:t>(6)</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(7)</a:t>
            </a:r>
            <a:r>
              <a:rPr sz="1130" b="0" u="none" strike="noStrike">
                <a:solidFill>
                  <a:srgbClr val="536879"/>
                </a:solidFill>
                <a:latin typeface="Microsoft JhengHei"/>
                <a:ea typeface="Microsoft JhengHei"/>
                <a:cs typeface="Microsoft JhengHei"/>
              </a:rPr>
              <a:t>，每輪最差一位，資料維護見備用頁</a:t>
            </a:r>
            <a:endParaRPr sz="1130" b="0" u="none" strike="noStrike">
              <a:solidFill>
                <a:srgbClr val="000000"/>
              </a:solidFill>
              <a:latin typeface="Arial"/>
              <a:ea typeface="Arial"/>
              <a:cs typeface="Arial"/>
            </a:endParaRPr>
          </a:p>
        </p:txBody>
      </p:sp>
      <p:sp>
        <p:nvSpPr>
          <p:cNvPr id="109" name="">
            <a:extLst xmlns:a="http://schemas.openxmlformats.org/drawingml/2006/main">
              <a:ext uri="{FF2B5EF4-FFF2-40B4-BE49-F238E27FC236}">
                <a16:creationId xmlns:a16="http://schemas.microsoft.com/office/drawing/2014/main" id="{0626D386-F3F9-4FC8-AD6E-E2A154118F3E}"/>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14</a:t>
            </a:r>
            <a:endParaRPr sz="1350" b="0" u="none" strike="noStrike">
              <a:solidFill>
                <a:srgbClr val="000000"/>
              </a:solidFill>
              <a:latin typeface="Arial"/>
              <a:ea typeface="Arial"/>
              <a:cs typeface="Arial"/>
            </a:endParaRPr>
          </a:p>
        </p:txBody>
      </p:sp>
      <p:sp>
        <p:nvSpPr>
          <p:cNvPr id="110" name="">
            <a:extLst xmlns:a="http://schemas.openxmlformats.org/drawingml/2006/main">
              <a:ext uri="{FF2B5EF4-FFF2-40B4-BE49-F238E27FC236}">
                <a16:creationId xmlns:a16="http://schemas.microsoft.com/office/drawing/2014/main" id="{C93F9356-8C30-4A14-A4F1-32027DD53571}"/>
              </a:ext>
            </a:extLst>
          </p:cNvPr>
          <p:cNvSpPr>
            <a:spLocks xmlns:a="http://schemas.openxmlformats.org/drawingml/2006/main" noGrp="1"/>
          </p:cNvSpPr>
          <p:nvPr/>
        </p:nvSpPr>
        <p:spPr>
          <a:xfrm xmlns:a="http://schemas.openxmlformats.org/drawingml/2006/main">
            <a:off x="685800" y="1657440"/>
            <a:ext cx="10820160" cy="4950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每輪全體更新後，處理當下最差 </a:t>
            </a:r>
            <a:r>
              <a:rPr sz="2170" b="1" u="none" strike="noStrike">
                <a:solidFill>
                  <a:srgbClr val="087F8C"/>
                </a:solidFill>
                <a:latin typeface="Microsoft JhengHei"/>
                <a:ea typeface="Microsoft JhengHei"/>
                <a:cs typeface="Microsoft JhengHei"/>
              </a:rPr>
              <a:t>1 </a:t>
            </a:r>
            <a:r>
              <a:rPr sz="2170" b="1" u="none" strike="noStrike">
                <a:solidFill>
                  <a:srgbClr val="087F8C"/>
                </a:solidFill>
                <a:latin typeface="Microsoft JhengHei"/>
                <a:ea typeface="Microsoft JhengHei"/>
                <a:cs typeface="Microsoft JhengHei"/>
              </a:rPr>
              <a:t>位；原文提供兩種方案</a:t>
            </a:r>
            <a:endParaRPr sz="2170" b="0" u="none" strike="noStrike">
              <a:solidFill>
                <a:srgbClr val="000000"/>
              </a:solidFill>
              <a:latin typeface="Arial"/>
              <a:ea typeface="Arial"/>
              <a:cs typeface="Arial"/>
            </a:endParaRPr>
          </a:p>
        </p:txBody>
      </p:sp>
      <p:graphicFrame>
        <p:nvGraphicFramePr>
          <p:cNvPr id="111" name="">
            <a:extLst xmlns:a="http://schemas.openxmlformats.org/drawingml/2006/main">
              <a:ext uri="{FF2B5EF4-FFF2-40B4-BE49-F238E27FC236}">
                <a16:creationId xmlns:a16="http://schemas.microsoft.com/office/drawing/2014/main" id="{E03845AC-A0A0-4FED-8A94-486BD5BBEEC4}"/>
              </a:ext>
            </a:extLst>
          </p:cNvPr>
          <p:cNvGraphicFramePr/>
          <p:nvPr/>
        </p:nvGraphicFramePr>
        <p:xfrm>
          <a:off xmlns:a="http://schemas.openxmlformats.org/drawingml/2006/main" x="685800" y="2333520"/>
          <a:ext xmlns:a="http://schemas.openxmlformats.org/drawingml/2006/main" cx="10820160" cy="1909800"/>
        </p:xfrm>
        <a:graphic xmlns:a="http://schemas.openxmlformats.org/drawingml/2006/main">
          <a:graphicData uri="http://schemas.openxmlformats.org/drawingml/2006/table">
            <a:tbl>
              <a:tblPr/>
              <a:tblGrid>
                <a:gridCol w="2952720"/>
                <a:gridCol w="7867440"/>
              </a:tblGrid>
              <a:tr h="549000">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方法</a:t>
                      </a:r>
                      <a:endParaRPr sz="210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新位置</a:t>
                      </a:r>
                      <a:endParaRPr sz="210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4900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隨機替換</a:t>
                      </a:r>
                      <a:endParaRPr sz="2100" b="0" u="none" strike="noStrike">
                        <a:solidFill>
                          <a:srgbClr val="000000"/>
                        </a:solidFill>
                        <a:latin typeface="Arial"/>
                        <a:ea typeface="Arial"/>
                        <a:cs typeface="Arial"/>
                      </a:endParaRPr>
                    </a:p>
                    <a:p>
                      <a:pPr>
                        <a:lnSpc>
                          <a:spcPct val="100000"/>
                        </a:lnSpc>
                        <a:buNone/>
                      </a:pPr>
                      <a:r>
                        <a:rPr sz="2100" b="0" u="none" strike="noStrike">
                          <a:solidFill>
                            <a:srgbClr val="142D40"/>
                          </a:solidFill>
                          <a:latin typeface="Microsoft JhengHei"/>
                          <a:ea typeface="Microsoft JhengHei"/>
                          <a:cs typeface="Microsoft JhengHei"/>
                        </a:rPr>
                        <a:t>公開碼採用</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Xw′ = L + r ⊙ (U − L)</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54900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中位數重定位</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Xw′ = −(1 − z)(Xw − median(X)) + K</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112" name="">
            <a:extLst xmlns:a="http://schemas.openxmlformats.org/drawingml/2006/main">
              <a:ext uri="{FF2B5EF4-FFF2-40B4-BE49-F238E27FC236}">
                <a16:creationId xmlns:a16="http://schemas.microsoft.com/office/drawing/2014/main" id="{4F30E266-EC2B-4BD7-A0A7-AEFA4AD7BCA5}"/>
              </a:ext>
            </a:extLst>
          </p:cNvPr>
          <p:cNvSpPr>
            <a:spLocks xmlns:a="http://schemas.openxmlformats.org/drawingml/2006/main" noGrp="1"/>
          </p:cNvSpPr>
          <p:nvPr/>
        </p:nvSpPr>
        <p:spPr>
          <a:xfrm xmlns:a="http://schemas.openxmlformats.org/drawingml/2006/main">
            <a:off x="685800" y="4181400"/>
            <a:ext cx="10820160" cy="4186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r</a:t>
            </a:r>
            <a:r>
              <a:rPr sz="1950" b="0" u="none" strike="noStrike">
                <a:solidFill>
                  <a:srgbClr val="142D40"/>
                </a:solidFill>
                <a:latin typeface="Microsoft JhengHei"/>
                <a:ea typeface="Microsoft JhengHei"/>
                <a:cs typeface="Microsoft JhengHei"/>
              </a:rPr>
              <a:t>：逐維 </a:t>
            </a:r>
            <a:r>
              <a:rPr sz="1950" b="0" u="none" strike="noStrike">
                <a:solidFill>
                  <a:srgbClr val="142D40"/>
                </a:solidFill>
                <a:latin typeface="Microsoft JhengHei"/>
                <a:ea typeface="Microsoft JhengHei"/>
                <a:cs typeface="Microsoft JhengHei"/>
              </a:rPr>
              <a:t>0</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1 </a:t>
            </a:r>
            <a:r>
              <a:rPr sz="1950" b="0" u="none" strike="noStrike">
                <a:solidFill>
                  <a:srgbClr val="142D40"/>
                </a:solidFill>
                <a:latin typeface="Microsoft JhengHei"/>
                <a:ea typeface="Microsoft JhengHei"/>
                <a:cs typeface="Microsoft JhengHei"/>
              </a:rPr>
              <a:t>均勻亂數；⊙：逐維相乘；</a:t>
            </a:r>
            <a:r>
              <a:rPr sz="1950" b="0" u="none" strike="noStrike">
                <a:solidFill>
                  <a:srgbClr val="142D40"/>
                </a:solidFill>
                <a:latin typeface="Microsoft JhengHei"/>
                <a:ea typeface="Microsoft JhengHei"/>
                <a:cs typeface="Microsoft JhengHei"/>
              </a:rPr>
              <a:t>L</a:t>
            </a:r>
            <a:r>
              <a:rPr sz="1950" b="0" u="none" strike="noStrike">
                <a:solidFill>
                  <a:srgbClr val="142D40"/>
                </a:solidFill>
                <a:latin typeface="Microsoft JhengHei"/>
                <a:ea typeface="Microsoft JhengHei"/>
                <a:cs typeface="Microsoft JhengHei"/>
              </a:rPr>
              <a:t>、</a:t>
            </a:r>
            <a:r>
              <a:rPr sz="1950" b="0" u="none" strike="noStrike">
                <a:solidFill>
                  <a:srgbClr val="142D40"/>
                </a:solidFill>
                <a:latin typeface="Microsoft JhengHei"/>
                <a:ea typeface="Microsoft JhengHei"/>
                <a:cs typeface="Microsoft JhengHei"/>
              </a:rPr>
              <a:t>U</a:t>
            </a:r>
            <a:r>
              <a:rPr sz="1950" b="0" u="none" strike="noStrike">
                <a:solidFill>
                  <a:srgbClr val="142D40"/>
                </a:solidFill>
                <a:latin typeface="Microsoft JhengHei"/>
                <a:ea typeface="Microsoft JhengHei"/>
                <a:cs typeface="Microsoft JhengHei"/>
              </a:rPr>
              <a:t>：上下界</a:t>
            </a:r>
            <a:endParaRPr sz="1950" b="0" u="none" strike="noStrike">
              <a:solidFill>
                <a:srgbClr val="000000"/>
              </a:solidFill>
              <a:latin typeface="Arial"/>
              <a:ea typeface="Arial"/>
              <a:cs typeface="Arial"/>
            </a:endParaRPr>
          </a:p>
        </p:txBody>
      </p:sp>
      <p:sp>
        <p:nvSpPr>
          <p:cNvPr id="113" name="">
            <a:extLst xmlns:a="http://schemas.openxmlformats.org/drawingml/2006/main">
              <a:ext uri="{FF2B5EF4-FFF2-40B4-BE49-F238E27FC236}">
                <a16:creationId xmlns:a16="http://schemas.microsoft.com/office/drawing/2014/main" id="{48F18B90-8A31-4A54-97C2-9FE54218022E}"/>
              </a:ext>
            </a:extLst>
          </p:cNvPr>
          <p:cNvSpPr>
            <a:spLocks xmlns:a="http://schemas.openxmlformats.org/drawingml/2006/main" noGrp="1"/>
          </p:cNvSpPr>
          <p:nvPr/>
        </p:nvSpPr>
        <p:spPr>
          <a:xfrm xmlns:a="http://schemas.openxmlformats.org/drawingml/2006/main">
            <a:off x="685800" y="4686480"/>
            <a:ext cx="10820160" cy="4186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z</a:t>
            </a:r>
            <a:r>
              <a:rPr sz="1950" b="0" u="none" strike="noStrike">
                <a:solidFill>
                  <a:srgbClr val="142D40"/>
                </a:solidFill>
                <a:latin typeface="Microsoft JhengHei"/>
                <a:ea typeface="Microsoft JhengHei"/>
                <a:cs typeface="Microsoft JhengHei"/>
              </a:rPr>
              <a:t>：標準常態亂數；</a:t>
            </a:r>
            <a:r>
              <a:rPr sz="1950" b="0" u="none" strike="noStrike">
                <a:solidFill>
                  <a:srgbClr val="142D40"/>
                </a:solidFill>
                <a:latin typeface="Microsoft JhengHei"/>
                <a:ea typeface="Microsoft JhengHei"/>
                <a:cs typeface="Microsoft JhengHei"/>
              </a:rPr>
              <a:t>median</a:t>
            </a:r>
            <a:r>
              <a:rPr sz="1950" b="0" u="none" strike="noStrike">
                <a:solidFill>
                  <a:srgbClr val="142D40"/>
                </a:solidFill>
                <a:latin typeface="Microsoft JhengHei"/>
                <a:ea typeface="Microsoft JhengHei"/>
                <a:cs typeface="Microsoft JhengHei"/>
              </a:rPr>
              <a:t>：軍隊各維度的中位數</a:t>
            </a:r>
            <a:endParaRPr sz="1950" b="0" u="none" strike="noStrike">
              <a:solidFill>
                <a:srgbClr val="000000"/>
              </a:solidFill>
              <a:latin typeface="Arial"/>
              <a:ea typeface="Arial"/>
              <a:cs typeface="Arial"/>
            </a:endParaRPr>
          </a:p>
        </p:txBody>
      </p:sp>
      <p:sp>
        <p:nvSpPr>
          <p:cNvPr id="114" name="">
            <a:extLst xmlns:a="http://schemas.openxmlformats.org/drawingml/2006/main">
              <a:ext uri="{FF2B5EF4-FFF2-40B4-BE49-F238E27FC236}">
                <a16:creationId xmlns:a16="http://schemas.microsoft.com/office/drawing/2014/main" id="{F697354F-0BD8-4391-AF57-9B29748F5E1A}"/>
              </a:ext>
            </a:extLst>
          </p:cNvPr>
          <p:cNvSpPr>
            <a:spLocks xmlns:a="http://schemas.openxmlformats.org/drawingml/2006/main" noGrp="1"/>
          </p:cNvSpPr>
          <p:nvPr/>
        </p:nvSpPr>
        <p:spPr>
          <a:xfrm xmlns:a="http://schemas.openxmlformats.org/drawingml/2006/main">
            <a:off x="685800" y="5219640"/>
            <a:ext cx="10820160" cy="3996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本例先選隨機替換，直接換位置，不要求一定改善</a:t>
            </a:r>
            <a:endParaRPr sz="2170" b="0" u="none" strike="noStrike">
              <a:solidFill>
                <a:srgbClr val="000000"/>
              </a:solidFill>
              <a:latin typeface="Arial"/>
              <a:ea typeface="Arial"/>
              <a:cs typeface="Arial"/>
            </a:endParaRPr>
          </a:p>
        </p:txBody>
      </p:sp>
      <p:sp>
        <p:nvSpPr>
          <p:cNvPr id="115" name="">
            <a:extLst xmlns:a="http://schemas.openxmlformats.org/drawingml/2006/main">
              <a:ext uri="{FF2B5EF4-FFF2-40B4-BE49-F238E27FC236}">
                <a16:creationId xmlns:a16="http://schemas.microsoft.com/office/drawing/2014/main" id="{26FAC07C-3F7C-4C90-90DC-E212DE8511F0}"/>
              </a:ext>
            </a:extLst>
          </p:cNvPr>
          <p:cNvSpPr>
            <a:spLocks xmlns:a="http://schemas.openxmlformats.org/drawingml/2006/main" noGrp="1"/>
          </p:cNvSpPr>
          <p:nvPr/>
        </p:nvSpPr>
        <p:spPr>
          <a:xfrm xmlns:a="http://schemas.openxmlformats.org/drawingml/2006/main">
            <a:off x="685800" y="5734080"/>
            <a:ext cx="10820160" cy="3996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00" b="0" u="none" strike="noStrike">
                <a:solidFill>
                  <a:srgbClr val="536879"/>
                </a:solidFill>
                <a:latin typeface="Microsoft JhengHei"/>
                <a:ea typeface="Microsoft JhengHei"/>
                <a:cs typeface="Microsoft JhengHei"/>
              </a:rPr>
              <a:t>位置改動後立即重評分，越界截斷，保留該索引 </a:t>
            </a:r>
            <a:r>
              <a:rPr sz="1800" b="0" u="none" strike="noStrike">
                <a:solidFill>
                  <a:srgbClr val="536879"/>
                </a:solidFill>
                <a:latin typeface="Microsoft JhengHei"/>
                <a:ea typeface="Microsoft JhengHei"/>
                <a:cs typeface="Microsoft JhengHei"/>
              </a:rPr>
              <a:t>R</a:t>
            </a:r>
            <a:r>
              <a:rPr sz="1800" b="0" u="none" strike="noStrike">
                <a:solidFill>
                  <a:srgbClr val="536879"/>
                </a:solidFill>
                <a:latin typeface="Microsoft JhengHei"/>
                <a:ea typeface="Microsoft JhengHei"/>
                <a:cs typeface="Microsoft JhengHei"/>
              </a:rPr>
              <a:t>、</a:t>
            </a:r>
            <a:r>
              <a:rPr sz="1800" b="0" u="none" strike="noStrike">
                <a:solidFill>
                  <a:srgbClr val="536879"/>
                </a:solidFill>
                <a:latin typeface="Microsoft JhengHei"/>
                <a:ea typeface="Microsoft JhengHei"/>
                <a:cs typeface="Microsoft JhengHei"/>
              </a:rPr>
              <a:t>W</a:t>
            </a:r>
            <a:r>
              <a:rPr sz="1800" b="0" u="none" strike="noStrike">
                <a:solidFill>
                  <a:srgbClr val="536879"/>
                </a:solidFill>
                <a:latin typeface="Microsoft JhengHei"/>
                <a:ea typeface="Microsoft JhengHei"/>
                <a:cs typeface="Microsoft JhengHei"/>
              </a:rPr>
              <a:t>（本例維護規則）</a:t>
            </a:r>
            <a:endParaRPr sz="180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715001149"/>
      </p:ext>
    </p:extLst>
  </p:cSld>
</p:sld>
</file>

<file path=ppt/slides/slide1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C46E256-E0ED-461C-AA3E-13030E3C2043}"/>
              </a:ext>
            </a:extLst>
          </p:cNvPr>
          <p:cNvSpPr>
            <a:spLocks xmlns:a="http://schemas.openxmlformats.org/drawingml/2006/main" noGrp="1"/>
          </p:cNvSpPr>
          <p:nvPr/>
        </p:nvSpPr>
        <p:spPr>
          <a:xfrm xmlns:a="http://schemas.openxmlformats.org/drawingml/2006/main">
            <a:off x="685800" y="571500"/>
            <a:ext cx="108204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3225" b="1">
                <a:solidFill>
                  <a:srgbClr val="142D40"/>
                </a:solidFill>
                <a:latin typeface="Microsoft JhengHei"/>
                <a:ea typeface="Microsoft JhengHei"/>
                <a:cs typeface="Microsoft JhengHei"/>
              </a:defRPr>
            </a:defPPr>
            <a:lvl1pPr>
              <a:defRPr sz="3225" b="1">
                <a:solidFill>
                  <a:srgbClr val="142D40"/>
                </a:solidFill>
                <a:latin typeface="Microsoft JhengHei"/>
                <a:ea typeface="Microsoft JhengHei"/>
                <a:cs typeface="Microsoft JhengHei"/>
              </a:defRPr>
            </a:lvl1pPr>
            <a:lvl2pPr>
              <a:defRPr sz="3225" b="1">
                <a:solidFill>
                  <a:srgbClr val="142D40"/>
                </a:solidFill>
                <a:latin typeface="Microsoft JhengHei"/>
                <a:ea typeface="Microsoft JhengHei"/>
                <a:cs typeface="Microsoft JhengHei"/>
              </a:defRPr>
            </a:lvl2pPr>
            <a:lvl3pPr>
              <a:defRPr sz="3225" b="1">
                <a:solidFill>
                  <a:srgbClr val="142D40"/>
                </a:solidFill>
                <a:latin typeface="Microsoft JhengHei"/>
                <a:ea typeface="Microsoft JhengHei"/>
                <a:cs typeface="Microsoft JhengHei"/>
              </a:defRPr>
            </a:lvl3pPr>
            <a:lvl4pPr>
              <a:defRPr sz="3225" b="1">
                <a:solidFill>
                  <a:srgbClr val="142D40"/>
                </a:solidFill>
                <a:latin typeface="Microsoft JhengHei"/>
                <a:ea typeface="Microsoft JhengHei"/>
                <a:cs typeface="Microsoft JhengHei"/>
              </a:defRPr>
            </a:lvl4pPr>
            <a:lvl5pPr>
              <a:defRPr sz="3225" b="1">
                <a:solidFill>
                  <a:srgbClr val="142D40"/>
                </a:solidFill>
                <a:latin typeface="Microsoft JhengHei"/>
                <a:ea typeface="Microsoft JhengHei"/>
                <a:cs typeface="Microsoft JhengHei"/>
              </a:defRPr>
            </a:lvl5pPr>
            <a:lvl6pPr>
              <a:defRPr sz="3225" b="1">
                <a:solidFill>
                  <a:srgbClr val="142D40"/>
                </a:solidFill>
                <a:latin typeface="Microsoft JhengHei"/>
                <a:ea typeface="Microsoft JhengHei"/>
                <a:cs typeface="Microsoft JhengHei"/>
              </a:defRPr>
            </a:lvl6pPr>
            <a:lvl7pPr>
              <a:defRPr sz="3225" b="1">
                <a:solidFill>
                  <a:srgbClr val="142D40"/>
                </a:solidFill>
                <a:latin typeface="Microsoft JhengHei"/>
                <a:ea typeface="Microsoft JhengHei"/>
                <a:cs typeface="Microsoft JhengHei"/>
              </a:defRPr>
            </a:lvl7pPr>
            <a:lvl8pPr>
              <a:defRPr sz="3225" b="1">
                <a:solidFill>
                  <a:srgbClr val="142D40"/>
                </a:solidFill>
                <a:latin typeface="Microsoft JhengHei"/>
                <a:ea typeface="Microsoft JhengHei"/>
                <a:cs typeface="Microsoft JhengHei"/>
              </a:defRPr>
            </a:lvl8pPr>
            <a:lvl9pPr>
              <a:defRPr sz="3225" b="1">
                <a:solidFill>
                  <a:srgbClr val="142D40"/>
                </a:solidFill>
                <a:latin typeface="Microsoft JhengHei"/>
                <a:ea typeface="Microsoft JhengHei"/>
                <a:cs typeface="Microsoft JhengHei"/>
              </a:defRPr>
            </a:lvl9pPr>
          </a:lstStyle>
          <a:p xmlns:a="http://schemas.openxmlformats.org/drawingml/2006/main">
            <a:pPr>
              <a:defRPr sz="3225" b="1">
                <a:solidFill>
                  <a:srgbClr val="142D40"/>
                </a:solidFill>
                <a:latin typeface="Microsoft JhengHei"/>
                <a:ea typeface="Microsoft JhengHei"/>
                <a:cs typeface="Microsoft JhengHei"/>
              </a:defRPr>
            </a:pPr>
            <a:r>
              <a:rPr sz="3225" b="1">
                <a:solidFill>
                  <a:srgbClr val="142D40"/>
                </a:solidFill>
                <a:latin typeface="Microsoft JhengHei"/>
                <a:ea typeface="Microsoft JhengHei"/>
                <a:cs typeface="Microsoft JhengHei"/>
              </a:rPr>
              <a:t>弱兵處理方式的比較</a:t>
            </a:r>
          </a:p>
        </p:txBody>
      </p:sp>
      <p:sp>
        <p:nvSpPr>
          <p:cNvPr id="2" name="">
            <a:extLst xmlns:a="http://schemas.openxmlformats.org/drawingml/2006/main">
              <a:ext uri="{FF2B5EF4-FFF2-40B4-BE49-F238E27FC236}">
                <a16:creationId xmlns:a16="http://schemas.microsoft.com/office/drawing/2014/main" id="{8BC1DB9C-A553-4B77-873D-38DDC06B4BB6}"/>
              </a:ext>
            </a:extLst>
          </p:cNvPr>
          <p:cNvSpPr>
            <a:spLocks xmlns:a="http://schemas.openxmlformats.org/drawingml/2006/main" noGrp="1"/>
          </p:cNvSpPr>
          <p:nvPr/>
        </p:nvSpPr>
        <p:spPr>
          <a:xfrm xmlns:a="http://schemas.openxmlformats.org/drawingml/2006/main">
            <a:off x="685800" y="6315075"/>
            <a:ext cx="10096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125" b="0">
                <a:solidFill>
                  <a:srgbClr val="536879"/>
                </a:solidFill>
                <a:latin typeface="Microsoft JhengHei"/>
                <a:ea typeface="Microsoft JhengHei"/>
                <a:cs typeface="Microsoft JhengHei"/>
              </a:defRPr>
            </a:defPPr>
            <a:lvl1pPr>
              <a:defRPr sz="1125" b="0">
                <a:solidFill>
                  <a:srgbClr val="536879"/>
                </a:solidFill>
                <a:latin typeface="Microsoft JhengHei"/>
                <a:ea typeface="Microsoft JhengHei"/>
                <a:cs typeface="Microsoft JhengHei"/>
              </a:defRPr>
            </a:lvl1pPr>
            <a:lvl2pPr>
              <a:defRPr sz="1125" b="0">
                <a:solidFill>
                  <a:srgbClr val="536879"/>
                </a:solidFill>
                <a:latin typeface="Microsoft JhengHei"/>
                <a:ea typeface="Microsoft JhengHei"/>
                <a:cs typeface="Microsoft JhengHei"/>
              </a:defRPr>
            </a:lvl2pPr>
            <a:lvl3pPr>
              <a:defRPr sz="1125" b="0">
                <a:solidFill>
                  <a:srgbClr val="536879"/>
                </a:solidFill>
                <a:latin typeface="Microsoft JhengHei"/>
                <a:ea typeface="Microsoft JhengHei"/>
                <a:cs typeface="Microsoft JhengHei"/>
              </a:defRPr>
            </a:lvl3pPr>
            <a:lvl4pPr>
              <a:defRPr sz="1125" b="0">
                <a:solidFill>
                  <a:srgbClr val="536879"/>
                </a:solidFill>
                <a:latin typeface="Microsoft JhengHei"/>
                <a:ea typeface="Microsoft JhengHei"/>
                <a:cs typeface="Microsoft JhengHei"/>
              </a:defRPr>
            </a:lvl4pPr>
            <a:lvl5pPr>
              <a:defRPr sz="1125" b="0">
                <a:solidFill>
                  <a:srgbClr val="536879"/>
                </a:solidFill>
                <a:latin typeface="Microsoft JhengHei"/>
                <a:ea typeface="Microsoft JhengHei"/>
                <a:cs typeface="Microsoft JhengHei"/>
              </a:defRPr>
            </a:lvl5pPr>
            <a:lvl6pPr>
              <a:defRPr sz="1125" b="0">
                <a:solidFill>
                  <a:srgbClr val="536879"/>
                </a:solidFill>
                <a:latin typeface="Microsoft JhengHei"/>
                <a:ea typeface="Microsoft JhengHei"/>
                <a:cs typeface="Microsoft JhengHei"/>
              </a:defRPr>
            </a:lvl6pPr>
            <a:lvl7pPr>
              <a:defRPr sz="1125" b="0">
                <a:solidFill>
                  <a:srgbClr val="536879"/>
                </a:solidFill>
                <a:latin typeface="Microsoft JhengHei"/>
                <a:ea typeface="Microsoft JhengHei"/>
                <a:cs typeface="Microsoft JhengHei"/>
              </a:defRPr>
            </a:lvl7pPr>
            <a:lvl8pPr>
              <a:defRPr sz="1125" b="0">
                <a:solidFill>
                  <a:srgbClr val="536879"/>
                </a:solidFill>
                <a:latin typeface="Microsoft JhengHei"/>
                <a:ea typeface="Microsoft JhengHei"/>
                <a:cs typeface="Microsoft JhengHei"/>
              </a:defRPr>
            </a:lvl8pPr>
            <a:lvl9pPr>
              <a:defRPr sz="1125" b="0">
                <a:solidFill>
                  <a:srgbClr val="536879"/>
                </a:solidFill>
                <a:latin typeface="Microsoft JhengHei"/>
                <a:ea typeface="Microsoft JhengHei"/>
                <a:cs typeface="Microsoft JhengHei"/>
              </a:defRPr>
            </a:lvl9pPr>
          </a:lstStyle>
          <a:p xmlns:a="http://schemas.openxmlformats.org/drawingml/2006/main">
            <a:pPr>
              <a:defRPr sz="1125" b="0">
                <a:solidFill>
                  <a:srgbClr val="536879"/>
                </a:solidFill>
                <a:latin typeface="Microsoft JhengHei"/>
                <a:ea typeface="Microsoft JhengHei"/>
                <a:cs typeface="Microsoft JhengHei"/>
              </a:defRPr>
            </a:pPr>
            <a:r>
              <a:rPr sz="1125" b="0">
                <a:solidFill>
                  <a:srgbClr val="536879"/>
                </a:solidFill>
                <a:latin typeface="Microsoft JhengHei"/>
                <a:ea typeface="Microsoft JhengHei"/>
                <a:cs typeface="Microsoft JhengHei"/>
              </a:rPr>
              <a:t>原文 V.D、式 (7)；20 次平均；普遍性限制為本報告解讀</a:t>
            </a:r>
          </a:p>
        </p:txBody>
      </p:sp>
      <p:sp>
        <p:nvSpPr>
          <p:cNvPr id="3" name="">
            <a:extLst xmlns:a="http://schemas.openxmlformats.org/drawingml/2006/main">
              <a:ext uri="{FF2B5EF4-FFF2-40B4-BE49-F238E27FC236}">
                <a16:creationId xmlns:a16="http://schemas.microsoft.com/office/drawing/2014/main" id="{600AD9F4-3680-413B-85B0-DAB523EDF49D}"/>
              </a:ext>
            </a:extLst>
          </p:cNvPr>
          <p:cNvSpPr>
            <a:spLocks xmlns:a="http://schemas.openxmlformats.org/drawingml/2006/main" noGrp="1"/>
          </p:cNvSpPr>
          <p:nvPr/>
        </p:nvSpPr>
        <p:spPr>
          <a:xfrm xmlns:a="http://schemas.openxmlformats.org/drawingml/2006/main">
            <a:off x="11049000" y="631507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350" b="0">
                <a:solidFill>
                  <a:srgbClr val="536879"/>
                </a:solidFill>
                <a:latin typeface="Microsoft JhengHei"/>
                <a:ea typeface="Microsoft JhengHei"/>
                <a:cs typeface="Microsoft JhengHei"/>
              </a:defRPr>
            </a:defPPr>
            <a:lvl1pPr>
              <a:defRPr sz="1350" b="0">
                <a:solidFill>
                  <a:srgbClr val="536879"/>
                </a:solidFill>
                <a:latin typeface="Microsoft JhengHei"/>
                <a:ea typeface="Microsoft JhengHei"/>
                <a:cs typeface="Microsoft JhengHei"/>
              </a:defRPr>
            </a:lvl1pPr>
            <a:lvl2pPr>
              <a:defRPr sz="1350" b="0">
                <a:solidFill>
                  <a:srgbClr val="536879"/>
                </a:solidFill>
                <a:latin typeface="Microsoft JhengHei"/>
                <a:ea typeface="Microsoft JhengHei"/>
                <a:cs typeface="Microsoft JhengHei"/>
              </a:defRPr>
            </a:lvl2pPr>
            <a:lvl3pPr>
              <a:defRPr sz="1350" b="0">
                <a:solidFill>
                  <a:srgbClr val="536879"/>
                </a:solidFill>
                <a:latin typeface="Microsoft JhengHei"/>
                <a:ea typeface="Microsoft JhengHei"/>
                <a:cs typeface="Microsoft JhengHei"/>
              </a:defRPr>
            </a:lvl3pPr>
            <a:lvl4pPr>
              <a:defRPr sz="1350" b="0">
                <a:solidFill>
                  <a:srgbClr val="536879"/>
                </a:solidFill>
                <a:latin typeface="Microsoft JhengHei"/>
                <a:ea typeface="Microsoft JhengHei"/>
                <a:cs typeface="Microsoft JhengHei"/>
              </a:defRPr>
            </a:lvl4pPr>
            <a:lvl5pPr>
              <a:defRPr sz="1350" b="0">
                <a:solidFill>
                  <a:srgbClr val="536879"/>
                </a:solidFill>
                <a:latin typeface="Microsoft JhengHei"/>
                <a:ea typeface="Microsoft JhengHei"/>
                <a:cs typeface="Microsoft JhengHei"/>
              </a:defRPr>
            </a:lvl5pPr>
            <a:lvl6pPr>
              <a:defRPr sz="1350" b="0">
                <a:solidFill>
                  <a:srgbClr val="536879"/>
                </a:solidFill>
                <a:latin typeface="Microsoft JhengHei"/>
                <a:ea typeface="Microsoft JhengHei"/>
                <a:cs typeface="Microsoft JhengHei"/>
              </a:defRPr>
            </a:lvl6pPr>
            <a:lvl7pPr>
              <a:defRPr sz="1350" b="0">
                <a:solidFill>
                  <a:srgbClr val="536879"/>
                </a:solidFill>
                <a:latin typeface="Microsoft JhengHei"/>
                <a:ea typeface="Microsoft JhengHei"/>
                <a:cs typeface="Microsoft JhengHei"/>
              </a:defRPr>
            </a:lvl7pPr>
            <a:lvl8pPr>
              <a:defRPr sz="1350" b="0">
                <a:solidFill>
                  <a:srgbClr val="536879"/>
                </a:solidFill>
                <a:latin typeface="Microsoft JhengHei"/>
                <a:ea typeface="Microsoft JhengHei"/>
                <a:cs typeface="Microsoft JhengHei"/>
              </a:defRPr>
            </a:lvl8pPr>
            <a:lvl9pPr>
              <a:defRPr sz="1350" b="0">
                <a:solidFill>
                  <a:srgbClr val="536879"/>
                </a:solidFill>
                <a:latin typeface="Microsoft JhengHei"/>
                <a:ea typeface="Microsoft JhengHei"/>
                <a:cs typeface="Microsoft JhengHei"/>
              </a:defRPr>
            </a:lvl9pPr>
          </a:lstStyle>
          <a:p xmlns:a="http://schemas.openxmlformats.org/drawingml/2006/main">
            <a:pPr>
              <a:defRPr sz="1350" b="0">
                <a:solidFill>
                  <a:srgbClr val="536879"/>
                </a:solidFill>
                <a:latin typeface="Microsoft JhengHei"/>
                <a:ea typeface="Microsoft JhengHei"/>
                <a:cs typeface="Microsoft JhengHei"/>
              </a:defRPr>
            </a:pPr>
            <a:r>
              <a:rPr sz="1350" b="0">
                <a:solidFill>
                  <a:srgbClr val="536879"/>
                </a:solidFill>
                <a:latin typeface="Microsoft JhengHei"/>
                <a:ea typeface="Microsoft JhengHei"/>
                <a:cs typeface="Microsoft JhengHei"/>
              </a:rPr>
              <a:t>15</a:t>
            </a:r>
          </a:p>
        </p:txBody>
      </p:sp>
      <p:sp>
        <p:nvSpPr>
          <p:cNvPr id="5" name="">
            <a:extLst xmlns:a="http://schemas.openxmlformats.org/drawingml/2006/main">
              <a:ext uri="{FF2B5EF4-FFF2-40B4-BE49-F238E27FC236}">
                <a16:creationId xmlns:a16="http://schemas.microsoft.com/office/drawing/2014/main" id="{541A32CA-07E6-4E46-BF12-1073F3E70D78}"/>
              </a:ext>
            </a:extLst>
          </p:cNvPr>
          <p:cNvSpPr>
            <a:spLocks xmlns:a="http://schemas.openxmlformats.org/drawingml/2006/main" noGrp="1"/>
          </p:cNvSpPr>
          <p:nvPr/>
        </p:nvSpPr>
        <p:spPr>
          <a:xfrm xmlns:a="http://schemas.openxmlformats.org/drawingml/2006/main">
            <a:off x="685800" y="1647825"/>
            <a:ext cx="10820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250" b="1">
                <a:solidFill>
                  <a:srgbClr val="087F8C"/>
                </a:solidFill>
                <a:latin typeface="Microsoft JhengHei"/>
                <a:ea typeface="Microsoft JhengHei"/>
                <a:cs typeface="Microsoft JhengHei"/>
              </a:defRPr>
            </a:defPPr>
            <a:lvl1pPr>
              <a:defRPr sz="2250" b="1">
                <a:solidFill>
                  <a:srgbClr val="087F8C"/>
                </a:solidFill>
                <a:latin typeface="Microsoft JhengHei"/>
                <a:ea typeface="Microsoft JhengHei"/>
                <a:cs typeface="Microsoft JhengHei"/>
              </a:defRPr>
            </a:lvl1pPr>
            <a:lvl2pPr>
              <a:defRPr sz="2250" b="1">
                <a:solidFill>
                  <a:srgbClr val="087F8C"/>
                </a:solidFill>
                <a:latin typeface="Microsoft JhengHei"/>
                <a:ea typeface="Microsoft JhengHei"/>
                <a:cs typeface="Microsoft JhengHei"/>
              </a:defRPr>
            </a:lvl2pPr>
            <a:lvl3pPr>
              <a:defRPr sz="2250" b="1">
                <a:solidFill>
                  <a:srgbClr val="087F8C"/>
                </a:solidFill>
                <a:latin typeface="Microsoft JhengHei"/>
                <a:ea typeface="Microsoft JhengHei"/>
                <a:cs typeface="Microsoft JhengHei"/>
              </a:defRPr>
            </a:lvl3pPr>
            <a:lvl4pPr>
              <a:defRPr sz="2250" b="1">
                <a:solidFill>
                  <a:srgbClr val="087F8C"/>
                </a:solidFill>
                <a:latin typeface="Microsoft JhengHei"/>
                <a:ea typeface="Microsoft JhengHei"/>
                <a:cs typeface="Microsoft JhengHei"/>
              </a:defRPr>
            </a:lvl4pPr>
            <a:lvl5pPr>
              <a:defRPr sz="2250" b="1">
                <a:solidFill>
                  <a:srgbClr val="087F8C"/>
                </a:solidFill>
                <a:latin typeface="Microsoft JhengHei"/>
                <a:ea typeface="Microsoft JhengHei"/>
                <a:cs typeface="Microsoft JhengHei"/>
              </a:defRPr>
            </a:lvl5pPr>
            <a:lvl6pPr>
              <a:defRPr sz="2250" b="1">
                <a:solidFill>
                  <a:srgbClr val="087F8C"/>
                </a:solidFill>
                <a:latin typeface="Microsoft JhengHei"/>
                <a:ea typeface="Microsoft JhengHei"/>
                <a:cs typeface="Microsoft JhengHei"/>
              </a:defRPr>
            </a:lvl6pPr>
            <a:lvl7pPr>
              <a:defRPr sz="2250" b="1">
                <a:solidFill>
                  <a:srgbClr val="087F8C"/>
                </a:solidFill>
                <a:latin typeface="Microsoft JhengHei"/>
                <a:ea typeface="Microsoft JhengHei"/>
                <a:cs typeface="Microsoft JhengHei"/>
              </a:defRPr>
            </a:lvl7pPr>
            <a:lvl8pPr>
              <a:defRPr sz="2250" b="1">
                <a:solidFill>
                  <a:srgbClr val="087F8C"/>
                </a:solidFill>
                <a:latin typeface="Microsoft JhengHei"/>
                <a:ea typeface="Microsoft JhengHei"/>
                <a:cs typeface="Microsoft JhengHei"/>
              </a:defRPr>
            </a:lvl8pPr>
            <a:lvl9pPr>
              <a:defRPr sz="2250" b="1">
                <a:solidFill>
                  <a:srgbClr val="087F8C"/>
                </a:solidFill>
                <a:latin typeface="Microsoft JhengHei"/>
                <a:ea typeface="Microsoft JhengHei"/>
                <a:cs typeface="Microsoft JhengHei"/>
              </a:defRPr>
            </a:lvl9pPr>
          </a:lstStyle>
          <a:p xmlns:a="http://schemas.openxmlformats.org/drawingml/2006/main">
            <a:pPr>
              <a:defRPr sz="2250" b="1">
                <a:solidFill>
                  <a:srgbClr val="087F8C"/>
                </a:solidFill>
                <a:latin typeface="Microsoft JhengHei"/>
                <a:ea typeface="Microsoft JhengHei"/>
                <a:cs typeface="Microsoft JhengHei"/>
              </a:defRPr>
            </a:pPr>
            <a:r>
              <a:rPr sz="2250" b="1">
                <a:solidFill>
                  <a:srgbClr val="087F8C"/>
                </a:solidFill>
                <a:latin typeface="Microsoft JhengHei"/>
                <a:ea typeface="Microsoft JhengHei"/>
                <a:cs typeface="Microsoft JhengHei"/>
              </a:rPr>
              <a:t>原文各組執行 20 次，下表為平均目標值，越小越好</a:t>
            </a:r>
          </a:p>
        </p:txBody>
      </p:sp>
      <p:graphicFrame>
        <p:nvGraphicFramePr>
          <p:cNvPr id="6" name="">
            <a:extLst xmlns:a="http://schemas.openxmlformats.org/drawingml/2006/main">
              <a:ext uri="{FF2B5EF4-FFF2-40B4-BE49-F238E27FC236}">
                <a16:creationId xmlns:a16="http://schemas.microsoft.com/office/drawing/2014/main" id="{110DE5A0-9C61-4EF9-878B-55204DE5F9EB}"/>
              </a:ext>
            </a:extLst>
          </p:cNvPr>
          <p:cNvGraphicFramePr/>
          <p:nvPr/>
        </p:nvGraphicFramePr>
        <p:xfrm>
          <a:off xmlns:a="http://schemas.openxmlformats.org/drawingml/2006/main" x="685800" y="2305050"/>
          <a:ext xmlns:a="http://schemas.openxmlformats.org/drawingml/2006/main" cx="10820400" cy="1885950"/>
        </p:xfrm>
        <a:graphic xmlns:a="http://schemas.openxmlformats.org/drawingml/2006/main">
          <a:graphicData uri="http://schemas.openxmlformats.org/drawingml/2006/table">
            <a:tbl>
              <a:tblPr/>
              <a:tblGrid>
                <a:gridCol w="1619250"/>
                <a:gridCol w="2571750"/>
                <a:gridCol w="3314700"/>
                <a:gridCol w="3314700"/>
              </a:tblGrid>
              <a:tr h="628650">
                <a:tc>
                  <a:txBody>
                    <a:bodyPr/>
                    <a:lstStyle/>
                    <a:p>
                      <a:r>
                        <a:rPr sz="1875" b="1">
                          <a:solidFill>
                            <a:srgbClr val="FFFFFF"/>
                          </a:solidFill>
                          <a:latin typeface="Microsoft JhengHei"/>
                          <a:ea typeface="Microsoft JhengHei"/>
                          <a:cs typeface="Microsoft JhengHei"/>
                        </a:rPr>
                        <a:t>函數</a:t>
                      </a:r>
                    </a:p>
                  </a:txBody>
                  <a:tcPr marL="133350" marR="133350" marT="66675" marB="66675" anchor="ctr">
                    <a:lnL w="9525">
                      <a:solidFill>
                        <a:srgbClr val="CEDADF"/>
                      </a:solidFill>
                      <a:prstDash val="solid"/>
                    </a:lnL>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875" b="1">
                          <a:solidFill>
                            <a:srgbClr val="FFFFFF"/>
                          </a:solidFill>
                          <a:latin typeface="Microsoft JhengHei"/>
                          <a:ea typeface="Microsoft JhengHei"/>
                          <a:cs typeface="Microsoft JhengHei"/>
                        </a:rPr>
                        <a:t>不處理弱兵</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875" b="1">
                          <a:solidFill>
                            <a:srgbClr val="FFFFFF"/>
                          </a:solidFill>
                          <a:latin typeface="Microsoft JhengHei"/>
                          <a:ea typeface="Microsoft JhengHei"/>
                          <a:cs typeface="Microsoft JhengHei"/>
                        </a:rPr>
                        <a:t>隨機替換 1 位</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875" b="1">
                          <a:solidFill>
                            <a:srgbClr val="FFFFFF"/>
                          </a:solidFill>
                          <a:latin typeface="Microsoft JhengHei"/>
                          <a:ea typeface="Microsoft JhengHei"/>
                          <a:cs typeface="Microsoft JhengHei"/>
                        </a:rPr>
                        <a:t>中位數重定位 1 位</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r>
              <a:tr h="628650">
                <a:tc>
                  <a:txBody>
                    <a:bodyPr/>
                    <a:lstStyle/>
                    <a:p>
                      <a:r>
                        <a:rPr sz="1875" b="0">
                          <a:solidFill>
                            <a:srgbClr val="142D40"/>
                          </a:solidFill>
                          <a:latin typeface="Microsoft JhengHei"/>
                          <a:ea typeface="Microsoft JhengHei"/>
                          <a:cs typeface="Microsoft JhengHei"/>
                        </a:rPr>
                        <a:t>F26</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2.89 × 10²</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1.27 × 10⁻⁵</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2.68 × 10²</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r>
              <a:tr h="628650">
                <a:tc>
                  <a:txBody>
                    <a:bodyPr/>
                    <a:lstStyle/>
                    <a:p>
                      <a:r>
                        <a:rPr sz="1875" b="0">
                          <a:solidFill>
                            <a:srgbClr val="142D40"/>
                          </a:solidFill>
                          <a:latin typeface="Microsoft JhengHei"/>
                          <a:ea typeface="Microsoft JhengHei"/>
                          <a:cs typeface="Microsoft JhengHei"/>
                        </a:rPr>
                        <a:t>F31</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4.89 × 10⁻⁵</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3.18 × 10⁻¹²</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7.77 × 10⁻⁶²</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r>
            </a:tbl>
          </a:graphicData>
        </a:graphic>
      </p:graphicFrame>
      <p:sp>
        <p:nvSpPr>
          <p:cNvPr id="7" name="">
            <a:extLst xmlns:a="http://schemas.openxmlformats.org/drawingml/2006/main">
              <a:ext uri="{FF2B5EF4-FFF2-40B4-BE49-F238E27FC236}">
                <a16:creationId xmlns:a16="http://schemas.microsoft.com/office/drawing/2014/main" id="{8ED3CF30-0209-43B0-B8E4-8EE13D580573}"/>
              </a:ext>
            </a:extLst>
          </p:cNvPr>
          <p:cNvSpPr>
            <a:spLocks xmlns:a="http://schemas.openxmlformats.org/drawingml/2006/main" noGrp="1"/>
          </p:cNvSpPr>
          <p:nvPr/>
        </p:nvSpPr>
        <p:spPr>
          <a:xfrm xmlns:a="http://schemas.openxmlformats.org/drawingml/2006/main">
            <a:off x="685800" y="4305300"/>
            <a:ext cx="10820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875" b="0">
                <a:solidFill>
                  <a:srgbClr val="142D40"/>
                </a:solidFill>
                <a:latin typeface="Microsoft JhengHei"/>
                <a:ea typeface="Microsoft JhengHei"/>
                <a:cs typeface="Microsoft JhengHei"/>
              </a:defRPr>
            </a:defPPr>
            <a:lvl1pPr>
              <a:defRPr sz="1875" b="0">
                <a:solidFill>
                  <a:srgbClr val="142D40"/>
                </a:solidFill>
                <a:latin typeface="Microsoft JhengHei"/>
                <a:ea typeface="Microsoft JhengHei"/>
                <a:cs typeface="Microsoft JhengHei"/>
              </a:defRPr>
            </a:lvl1pPr>
            <a:lvl2pPr>
              <a:defRPr sz="1875" b="0">
                <a:solidFill>
                  <a:srgbClr val="142D40"/>
                </a:solidFill>
                <a:latin typeface="Microsoft JhengHei"/>
                <a:ea typeface="Microsoft JhengHei"/>
                <a:cs typeface="Microsoft JhengHei"/>
              </a:defRPr>
            </a:lvl2pPr>
            <a:lvl3pPr>
              <a:defRPr sz="1875" b="0">
                <a:solidFill>
                  <a:srgbClr val="142D40"/>
                </a:solidFill>
                <a:latin typeface="Microsoft JhengHei"/>
                <a:ea typeface="Microsoft JhengHei"/>
                <a:cs typeface="Microsoft JhengHei"/>
              </a:defRPr>
            </a:lvl3pPr>
            <a:lvl4pPr>
              <a:defRPr sz="1875" b="0">
                <a:solidFill>
                  <a:srgbClr val="142D40"/>
                </a:solidFill>
                <a:latin typeface="Microsoft JhengHei"/>
                <a:ea typeface="Microsoft JhengHei"/>
                <a:cs typeface="Microsoft JhengHei"/>
              </a:defRPr>
            </a:lvl4pPr>
            <a:lvl5pPr>
              <a:defRPr sz="1875" b="0">
                <a:solidFill>
                  <a:srgbClr val="142D40"/>
                </a:solidFill>
                <a:latin typeface="Microsoft JhengHei"/>
                <a:ea typeface="Microsoft JhengHei"/>
                <a:cs typeface="Microsoft JhengHei"/>
              </a:defRPr>
            </a:lvl5pPr>
            <a:lvl6pPr>
              <a:defRPr sz="1875" b="0">
                <a:solidFill>
                  <a:srgbClr val="142D40"/>
                </a:solidFill>
                <a:latin typeface="Microsoft JhengHei"/>
                <a:ea typeface="Microsoft JhengHei"/>
                <a:cs typeface="Microsoft JhengHei"/>
              </a:defRPr>
            </a:lvl6pPr>
            <a:lvl7pPr>
              <a:defRPr sz="1875" b="0">
                <a:solidFill>
                  <a:srgbClr val="142D40"/>
                </a:solidFill>
                <a:latin typeface="Microsoft JhengHei"/>
                <a:ea typeface="Microsoft JhengHei"/>
                <a:cs typeface="Microsoft JhengHei"/>
              </a:defRPr>
            </a:lvl7pPr>
            <a:lvl8pPr>
              <a:defRPr sz="1875" b="0">
                <a:solidFill>
                  <a:srgbClr val="142D40"/>
                </a:solidFill>
                <a:latin typeface="Microsoft JhengHei"/>
                <a:ea typeface="Microsoft JhengHei"/>
                <a:cs typeface="Microsoft JhengHei"/>
              </a:defRPr>
            </a:lvl8pPr>
            <a:lvl9pPr>
              <a:defRPr sz="1875" b="0">
                <a:solidFill>
                  <a:srgbClr val="142D40"/>
                </a:solidFill>
                <a:latin typeface="Microsoft JhengHei"/>
                <a:ea typeface="Microsoft JhengHei"/>
                <a:cs typeface="Microsoft JhengHei"/>
              </a:defRPr>
            </a:lvl9pPr>
          </a:lstStyle>
          <a:p xmlns:a="http://schemas.openxmlformats.org/drawingml/2006/main">
            <a:pPr>
              <a:defRPr sz="1875" b="0">
                <a:solidFill>
                  <a:srgbClr val="142D40"/>
                </a:solidFill>
                <a:latin typeface="Microsoft JhengHei"/>
                <a:ea typeface="Microsoft JhengHei"/>
                <a:cs typeface="Microsoft JhengHei"/>
              </a:defRPr>
            </a:pPr>
            <a:r>
              <a:rPr sz="1875" b="0">
                <a:solidFill>
                  <a:srgbClr val="142D40"/>
                </a:solidFill>
                <a:latin typeface="Microsoft JhengHei"/>
                <a:ea typeface="Microsoft JhengHei"/>
                <a:cs typeface="Microsoft JhengHei"/>
              </a:rPr>
              <a:t>不處理組仍執行一般攻擊／防禦，只移除輪末重新配置</a:t>
            </a:r>
          </a:p>
        </p:txBody>
      </p:sp>
      <p:sp>
        <p:nvSpPr>
          <p:cNvPr id="8" name="">
            <a:extLst xmlns:a="http://schemas.openxmlformats.org/drawingml/2006/main">
              <a:ext uri="{FF2B5EF4-FFF2-40B4-BE49-F238E27FC236}">
                <a16:creationId xmlns:a16="http://schemas.microsoft.com/office/drawing/2014/main" id="{3940E783-D314-42DA-9CDB-E442802F3E10}"/>
              </a:ext>
            </a:extLst>
          </p:cNvPr>
          <p:cNvSpPr>
            <a:spLocks xmlns:a="http://schemas.openxmlformats.org/drawingml/2006/main" noGrp="1"/>
          </p:cNvSpPr>
          <p:nvPr/>
        </p:nvSpPr>
        <p:spPr>
          <a:xfrm xmlns:a="http://schemas.openxmlformats.org/drawingml/2006/main">
            <a:off x="685800" y="4772025"/>
            <a:ext cx="108204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025" b="1">
                <a:solidFill>
                  <a:srgbClr val="087F8C"/>
                </a:solidFill>
                <a:latin typeface="Microsoft JhengHei"/>
                <a:ea typeface="Microsoft JhengHei"/>
                <a:cs typeface="Microsoft JhengHei"/>
              </a:defRPr>
            </a:defPPr>
            <a:lvl1pPr>
              <a:defRPr sz="2025" b="1">
                <a:solidFill>
                  <a:srgbClr val="087F8C"/>
                </a:solidFill>
                <a:latin typeface="Microsoft JhengHei"/>
                <a:ea typeface="Microsoft JhengHei"/>
                <a:cs typeface="Microsoft JhengHei"/>
              </a:defRPr>
            </a:lvl1pPr>
            <a:lvl2pPr>
              <a:defRPr sz="2025" b="1">
                <a:solidFill>
                  <a:srgbClr val="087F8C"/>
                </a:solidFill>
                <a:latin typeface="Microsoft JhengHei"/>
                <a:ea typeface="Microsoft JhengHei"/>
                <a:cs typeface="Microsoft JhengHei"/>
              </a:defRPr>
            </a:lvl2pPr>
            <a:lvl3pPr>
              <a:defRPr sz="2025" b="1">
                <a:solidFill>
                  <a:srgbClr val="087F8C"/>
                </a:solidFill>
                <a:latin typeface="Microsoft JhengHei"/>
                <a:ea typeface="Microsoft JhengHei"/>
                <a:cs typeface="Microsoft JhengHei"/>
              </a:defRPr>
            </a:lvl3pPr>
            <a:lvl4pPr>
              <a:defRPr sz="2025" b="1">
                <a:solidFill>
                  <a:srgbClr val="087F8C"/>
                </a:solidFill>
                <a:latin typeface="Microsoft JhengHei"/>
                <a:ea typeface="Microsoft JhengHei"/>
                <a:cs typeface="Microsoft JhengHei"/>
              </a:defRPr>
            </a:lvl4pPr>
            <a:lvl5pPr>
              <a:defRPr sz="2025" b="1">
                <a:solidFill>
                  <a:srgbClr val="087F8C"/>
                </a:solidFill>
                <a:latin typeface="Microsoft JhengHei"/>
                <a:ea typeface="Microsoft JhengHei"/>
                <a:cs typeface="Microsoft JhengHei"/>
              </a:defRPr>
            </a:lvl5pPr>
            <a:lvl6pPr>
              <a:defRPr sz="2025" b="1">
                <a:solidFill>
                  <a:srgbClr val="087F8C"/>
                </a:solidFill>
                <a:latin typeface="Microsoft JhengHei"/>
                <a:ea typeface="Microsoft JhengHei"/>
                <a:cs typeface="Microsoft JhengHei"/>
              </a:defRPr>
            </a:lvl6pPr>
            <a:lvl7pPr>
              <a:defRPr sz="2025" b="1">
                <a:solidFill>
                  <a:srgbClr val="087F8C"/>
                </a:solidFill>
                <a:latin typeface="Microsoft JhengHei"/>
                <a:ea typeface="Microsoft JhengHei"/>
                <a:cs typeface="Microsoft JhengHei"/>
              </a:defRPr>
            </a:lvl7pPr>
            <a:lvl8pPr>
              <a:defRPr sz="2025" b="1">
                <a:solidFill>
                  <a:srgbClr val="087F8C"/>
                </a:solidFill>
                <a:latin typeface="Microsoft JhengHei"/>
                <a:ea typeface="Microsoft JhengHei"/>
                <a:cs typeface="Microsoft JhengHei"/>
              </a:defRPr>
            </a:lvl8pPr>
            <a:lvl9pPr>
              <a:defRPr sz="2025" b="1">
                <a:solidFill>
                  <a:srgbClr val="087F8C"/>
                </a:solidFill>
                <a:latin typeface="Microsoft JhengHei"/>
                <a:ea typeface="Microsoft JhengHei"/>
                <a:cs typeface="Microsoft JhengHei"/>
              </a:defRPr>
            </a:lvl9pPr>
          </a:lstStyle>
          <a:p xmlns:a="http://schemas.openxmlformats.org/drawingml/2006/main">
            <a:pPr>
              <a:defRPr sz="2025" b="1">
                <a:solidFill>
                  <a:srgbClr val="087F8C"/>
                </a:solidFill>
                <a:latin typeface="Microsoft JhengHei"/>
                <a:ea typeface="Microsoft JhengHei"/>
                <a:cs typeface="Microsoft JhengHei"/>
              </a:defRPr>
            </a:pPr>
            <a:r>
              <a:rPr sz="2025" b="1">
                <a:solidFill>
                  <a:srgbClr val="087F8C"/>
                </a:solidFill>
                <a:latin typeface="Microsoft JhengHei"/>
                <a:ea typeface="Microsoft JhengHei"/>
                <a:cs typeface="Microsoft JhengHei"/>
              </a:rPr>
              <a:t>作者結論：多數測試函數以中位數重定位較好</a:t>
            </a:r>
          </a:p>
          <a:p xmlns:a="http://schemas.openxmlformats.org/drawingml/2006/main">
            <a:pPr>
              <a:defRPr sz="2025" b="1">
                <a:solidFill>
                  <a:srgbClr val="087F8C"/>
                </a:solidFill>
                <a:latin typeface="Microsoft JhengHei"/>
                <a:ea typeface="Microsoft JhengHei"/>
                <a:cs typeface="Microsoft JhengHei"/>
              </a:defRPr>
            </a:pPr>
            <a:r>
              <a:rPr sz="2025" b="1">
                <a:solidFill>
                  <a:srgbClr val="087F8C"/>
                </a:solidFill>
                <a:latin typeface="Microsoft JhengHei"/>
                <a:ea typeface="Microsoft JhengHei"/>
                <a:cs typeface="Microsoft JhengHei"/>
              </a:rPr>
              <a:t>實際工程應用須謹慎選擇重定位策略</a:t>
            </a:r>
          </a:p>
        </p:txBody>
      </p:sp>
      <p:sp>
        <p:nvSpPr>
          <p:cNvPr id="9" name="">
            <a:extLst xmlns:a="http://schemas.openxmlformats.org/drawingml/2006/main">
              <a:ext uri="{FF2B5EF4-FFF2-40B4-BE49-F238E27FC236}">
                <a16:creationId xmlns:a16="http://schemas.microsoft.com/office/drawing/2014/main" id="{0E9F65D2-FD16-456E-A413-BF4A6797D924}"/>
              </a:ext>
            </a:extLst>
          </p:cNvPr>
          <p:cNvSpPr>
            <a:spLocks xmlns:a="http://schemas.openxmlformats.org/drawingml/2006/main" noGrp="1"/>
          </p:cNvSpPr>
          <p:nvPr/>
        </p:nvSpPr>
        <p:spPr>
          <a:xfrm xmlns:a="http://schemas.openxmlformats.org/drawingml/2006/main">
            <a:off x="685800" y="55816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800" b="0">
                <a:solidFill>
                  <a:srgbClr val="142D40"/>
                </a:solidFill>
                <a:latin typeface="Microsoft JhengHei"/>
                <a:ea typeface="Microsoft JhengHei"/>
                <a:cs typeface="Microsoft JhengHei"/>
              </a:defRPr>
            </a:defPPr>
            <a:lvl1pPr>
              <a:defRPr sz="1800" b="0">
                <a:solidFill>
                  <a:srgbClr val="142D40"/>
                </a:solidFill>
                <a:latin typeface="Microsoft JhengHei"/>
                <a:ea typeface="Microsoft JhengHei"/>
                <a:cs typeface="Microsoft JhengHei"/>
              </a:defRPr>
            </a:lvl1pPr>
            <a:lvl2pPr>
              <a:defRPr sz="1800" b="0">
                <a:solidFill>
                  <a:srgbClr val="142D40"/>
                </a:solidFill>
                <a:latin typeface="Microsoft JhengHei"/>
                <a:ea typeface="Microsoft JhengHei"/>
                <a:cs typeface="Microsoft JhengHei"/>
              </a:defRPr>
            </a:lvl2pPr>
            <a:lvl3pPr>
              <a:defRPr sz="1800" b="0">
                <a:solidFill>
                  <a:srgbClr val="142D40"/>
                </a:solidFill>
                <a:latin typeface="Microsoft JhengHei"/>
                <a:ea typeface="Microsoft JhengHei"/>
                <a:cs typeface="Microsoft JhengHei"/>
              </a:defRPr>
            </a:lvl3pPr>
            <a:lvl4pPr>
              <a:defRPr sz="1800" b="0">
                <a:solidFill>
                  <a:srgbClr val="142D40"/>
                </a:solidFill>
                <a:latin typeface="Microsoft JhengHei"/>
                <a:ea typeface="Microsoft JhengHei"/>
                <a:cs typeface="Microsoft JhengHei"/>
              </a:defRPr>
            </a:lvl4pPr>
            <a:lvl5pPr>
              <a:defRPr sz="1800" b="0">
                <a:solidFill>
                  <a:srgbClr val="142D40"/>
                </a:solidFill>
                <a:latin typeface="Microsoft JhengHei"/>
                <a:ea typeface="Microsoft JhengHei"/>
                <a:cs typeface="Microsoft JhengHei"/>
              </a:defRPr>
            </a:lvl5pPr>
            <a:lvl6pPr>
              <a:defRPr sz="1800" b="0">
                <a:solidFill>
                  <a:srgbClr val="142D40"/>
                </a:solidFill>
                <a:latin typeface="Microsoft JhengHei"/>
                <a:ea typeface="Microsoft JhengHei"/>
                <a:cs typeface="Microsoft JhengHei"/>
              </a:defRPr>
            </a:lvl6pPr>
            <a:lvl7pPr>
              <a:defRPr sz="1800" b="0">
                <a:solidFill>
                  <a:srgbClr val="142D40"/>
                </a:solidFill>
                <a:latin typeface="Microsoft JhengHei"/>
                <a:ea typeface="Microsoft JhengHei"/>
                <a:cs typeface="Microsoft JhengHei"/>
              </a:defRPr>
            </a:lvl7pPr>
            <a:lvl8pPr>
              <a:defRPr sz="1800" b="0">
                <a:solidFill>
                  <a:srgbClr val="142D40"/>
                </a:solidFill>
                <a:latin typeface="Microsoft JhengHei"/>
                <a:ea typeface="Microsoft JhengHei"/>
                <a:cs typeface="Microsoft JhengHei"/>
              </a:defRPr>
            </a:lvl8pPr>
            <a:lvl9pPr>
              <a:defRPr sz="1800" b="0">
                <a:solidFill>
                  <a:srgbClr val="142D40"/>
                </a:solidFill>
                <a:latin typeface="Microsoft JhengHei"/>
                <a:ea typeface="Microsoft JhengHei"/>
                <a:cs typeface="Microsoft JhengHei"/>
              </a:defRPr>
            </a:lvl9pPr>
          </a:lstStyle>
          <a:p xmlns:a="http://schemas.openxmlformats.org/drawingml/2006/main">
            <a:pPr>
              <a:defRPr sz="1800" b="0">
                <a:solidFill>
                  <a:srgbClr val="142D40"/>
                </a:solidFill>
                <a:latin typeface="Microsoft JhengHei"/>
                <a:ea typeface="Microsoft JhengHei"/>
                <a:cs typeface="Microsoft JhengHei"/>
              </a:defRPr>
            </a:pPr>
            <a:r>
              <a:rPr sz="1800" b="0">
                <a:solidFill>
                  <a:srgbClr val="142D40"/>
                </a:solidFill>
                <a:latin typeface="Microsoft JhengHei"/>
                <a:ea typeface="Microsoft JhengHei"/>
                <a:cs typeface="Microsoft JhengHei"/>
              </a:rPr>
              <a:t>本報告解讀：這些測試不足以保證各題都改善</a:t>
            </a:r>
          </a:p>
          <a:p xmlns:a="http://schemas.openxmlformats.org/drawingml/2006/main">
            <a:pPr>
              <a:defRPr sz="1800" b="0">
                <a:solidFill>
                  <a:srgbClr val="142D40"/>
                </a:solidFill>
                <a:latin typeface="Microsoft JhengHei"/>
                <a:ea typeface="Microsoft JhengHei"/>
                <a:cs typeface="Microsoft JhengHei"/>
              </a:defRPr>
            </a:pPr>
            <a:r>
              <a:rPr sz="1800" b="0">
                <a:solidFill>
                  <a:srgbClr val="142D40"/>
                </a:solidFill>
                <a:latin typeface="Microsoft JhengHei"/>
                <a:ea typeface="Microsoft JhengHei"/>
                <a:cs typeface="Microsoft JhengHei"/>
              </a:rPr>
              <a:t>原文另未比較替換多人或不同比例</a:t>
            </a:r>
          </a:p>
        </p:txBody>
      </p:sp>
    </p:spTree>
    <p:extLst>
      <p:ext uri="{BB962C8B-B14F-4D97-AF65-F5344CB8AC3E}">
        <p14:creationId xmlns:p14="http://schemas.microsoft.com/office/powerpoint/2010/main" val="2050893608"/>
      </p:ext>
    </p:extLst>
  </p:cSld>
</p:sld>
</file>

<file path=ppt/slides/slide1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23" name="">
            <a:extLst xmlns:a="http://schemas.openxmlformats.org/drawingml/2006/main">
              <a:ext uri="{FF2B5EF4-FFF2-40B4-BE49-F238E27FC236}">
                <a16:creationId xmlns:a16="http://schemas.microsoft.com/office/drawing/2014/main" id="{64498FD2-B896-4B19-A7DE-3C84B115DA5B}"/>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輪末維護領導者，直到預算用完</a:t>
            </a:r>
            <a:endParaRPr sz="3230" b="0" u="none" strike="noStrike">
              <a:solidFill>
                <a:srgbClr val="000000"/>
              </a:solidFill>
              <a:latin typeface="Arial"/>
              <a:ea typeface="Arial"/>
              <a:cs typeface="Arial"/>
            </a:endParaRPr>
          </a:p>
        </p:txBody>
      </p:sp>
      <p:sp>
        <p:nvSpPr>
          <p:cNvPr id="124" name="">
            <a:extLst xmlns:a="http://schemas.openxmlformats.org/drawingml/2006/main">
              <a:ext uri="{FF2B5EF4-FFF2-40B4-BE49-F238E27FC236}">
                <a16:creationId xmlns:a16="http://schemas.microsoft.com/office/drawing/2014/main" id="{2F28EE69-929C-4171-9480-F7C3C48CBC23}"/>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Algorithm 1</a:t>
            </a:r>
            <a:r>
              <a:rPr sz="1130" b="0" u="none" strike="noStrike">
                <a:solidFill>
                  <a:srgbClr val="536879"/>
                </a:solidFill>
                <a:latin typeface="Microsoft JhengHei"/>
                <a:ea typeface="Microsoft JhengHei"/>
                <a:cs typeface="Microsoft JhengHei"/>
              </a:rPr>
              <a:t>；輪末情境為算例延伸，替換後立即重評分為一致性約定</a:t>
            </a:r>
            <a:endParaRPr sz="1130" b="0" u="none" strike="noStrike">
              <a:solidFill>
                <a:srgbClr val="000000"/>
              </a:solidFill>
              <a:latin typeface="Arial"/>
              <a:ea typeface="Arial"/>
              <a:cs typeface="Arial"/>
            </a:endParaRPr>
          </a:p>
        </p:txBody>
      </p:sp>
      <p:sp>
        <p:nvSpPr>
          <p:cNvPr id="125" name="">
            <a:extLst xmlns:a="http://schemas.openxmlformats.org/drawingml/2006/main">
              <a:ext uri="{FF2B5EF4-FFF2-40B4-BE49-F238E27FC236}">
                <a16:creationId xmlns:a16="http://schemas.microsoft.com/office/drawing/2014/main" id="{FCD1CB32-62AC-42F6-B744-8D4A087F1531}"/>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16</a:t>
            </a:r>
            <a:endParaRPr sz="1350" b="0" u="none" strike="noStrike">
              <a:solidFill>
                <a:srgbClr val="000000"/>
              </a:solidFill>
              <a:latin typeface="Arial"/>
              <a:ea typeface="Arial"/>
              <a:cs typeface="Arial"/>
            </a:endParaRPr>
          </a:p>
        </p:txBody>
      </p:sp>
      <p:sp>
        <p:nvSpPr>
          <p:cNvPr id="126" name="">
            <a:extLst xmlns:a="http://schemas.openxmlformats.org/drawingml/2006/main">
              <a:ext uri="{FF2B5EF4-FFF2-40B4-BE49-F238E27FC236}">
                <a16:creationId xmlns:a16="http://schemas.microsoft.com/office/drawing/2014/main" id="{C409D6D2-40AE-49F6-9430-1A35D681F24A}"/>
              </a:ext>
            </a:extLst>
          </p:cNvPr>
          <p:cNvSpPr>
            <a:spLocks xmlns:a="http://schemas.openxmlformats.org/drawingml/2006/main" noGrp="1"/>
          </p:cNvSpPr>
          <p:nvPr/>
        </p:nvSpPr>
        <p:spPr>
          <a:xfrm xmlns:a="http://schemas.openxmlformats.org/drawingml/2006/main">
            <a:off x="685800" y="1638360"/>
            <a:ext cx="10820160" cy="5425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0" u="none" strike="noStrike">
                <a:solidFill>
                  <a:srgbClr val="142D40"/>
                </a:solidFill>
                <a:latin typeface="Microsoft JhengHei"/>
                <a:ea typeface="Microsoft JhengHei"/>
                <a:cs typeface="Microsoft JhengHei"/>
              </a:rPr>
              <a:t>回到攻擊成功情境，假設 </a:t>
            </a:r>
            <a:r>
              <a:rPr sz="2170" b="0" u="none" strike="noStrike">
                <a:solidFill>
                  <a:srgbClr val="142D40"/>
                </a:solidFill>
                <a:latin typeface="Microsoft JhengHei"/>
                <a:ea typeface="Microsoft JhengHei"/>
                <a:cs typeface="Microsoft JhengHei"/>
              </a:rPr>
              <a:t>P₁</a:t>
            </a:r>
            <a:r>
              <a:rPr sz="2170" b="0" u="none" strike="noStrike">
                <a:solidFill>
                  <a:srgbClr val="142D40"/>
                </a:solidFill>
                <a:latin typeface="Microsoft JhengHei"/>
                <a:ea typeface="Microsoft JhengHei"/>
                <a:cs typeface="Microsoft JhengHei"/>
              </a:rPr>
              <a:t>、</a:t>
            </a:r>
            <a:r>
              <a:rPr sz="2170" b="0" u="none" strike="noStrike">
                <a:solidFill>
                  <a:srgbClr val="142D40"/>
                </a:solidFill>
                <a:latin typeface="Microsoft JhengHei"/>
                <a:ea typeface="Microsoft JhengHei"/>
                <a:cs typeface="Microsoft JhengHei"/>
              </a:rPr>
              <a:t>P₂ </a:t>
            </a:r>
            <a:r>
              <a:rPr sz="2170" b="0" u="none" strike="noStrike">
                <a:solidFill>
                  <a:srgbClr val="142D40"/>
                </a:solidFill>
                <a:latin typeface="Microsoft JhengHei"/>
                <a:ea typeface="Microsoft JhengHei"/>
                <a:cs typeface="Microsoft JhengHei"/>
              </a:rPr>
              <a:t>沒改善（並非不更新）</a:t>
            </a:r>
            <a:endParaRPr sz="2170" b="0" u="none" strike="noStrike">
              <a:solidFill>
                <a:srgbClr val="000000"/>
              </a:solidFill>
              <a:latin typeface="Arial"/>
              <a:ea typeface="Arial"/>
              <a:cs typeface="Arial"/>
            </a:endParaRPr>
          </a:p>
        </p:txBody>
      </p:sp>
      <p:graphicFrame>
        <p:nvGraphicFramePr>
          <p:cNvPr id="127" name="">
            <a:extLst xmlns:a="http://schemas.openxmlformats.org/drawingml/2006/main">
              <a:ext uri="{FF2B5EF4-FFF2-40B4-BE49-F238E27FC236}">
                <a16:creationId xmlns:a16="http://schemas.microsoft.com/office/drawing/2014/main" id="{C706D3F3-406A-4891-9861-CF37F819B00B}"/>
              </a:ext>
            </a:extLst>
          </p:cNvPr>
          <p:cNvGraphicFramePr/>
          <p:nvPr/>
        </p:nvGraphicFramePr>
        <p:xfrm>
          <a:off xmlns:a="http://schemas.openxmlformats.org/drawingml/2006/main" x="685800" y="2495520"/>
          <a:ext xmlns:a="http://schemas.openxmlformats.org/drawingml/2006/main" cx="10820160" cy="2352240"/>
        </p:xfrm>
        <a:graphic xmlns:a="http://schemas.openxmlformats.org/drawingml/2006/main">
          <a:graphicData uri="http://schemas.openxmlformats.org/drawingml/2006/table">
            <a:tbl>
              <a:tblPr/>
              <a:tblGrid>
                <a:gridCol w="5905440"/>
                <a:gridCol w="4914720"/>
              </a:tblGrid>
              <a:tr h="587880">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輪末事件</a:t>
                      </a:r>
                      <a:endParaRPr sz="202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020" b="1" u="none" strike="noStrike">
                          <a:solidFill>
                            <a:srgbClr val="FFFFFF"/>
                          </a:solidFill>
                          <a:latin typeface="Microsoft JhengHei"/>
                          <a:ea typeface="Microsoft JhengHei"/>
                          <a:cs typeface="Microsoft JhengHei"/>
                        </a:rPr>
                        <a:t>結果</a:t>
                      </a:r>
                      <a:endParaRPr sz="202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5878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P₄ </a:t>
                      </a:r>
                      <a:r>
                        <a:rPr sz="2020" b="0" u="none" strike="noStrike">
                          <a:solidFill>
                            <a:srgbClr val="142D40"/>
                          </a:solidFill>
                          <a:latin typeface="Microsoft JhengHei"/>
                          <a:ea typeface="Microsoft JhengHei"/>
                          <a:cs typeface="Microsoft JhengHei"/>
                        </a:rPr>
                        <a:t>仍最差，替換為 </a:t>
                      </a:r>
                      <a:r>
                        <a:rPr sz="2020" b="0" u="none" strike="noStrike">
                          <a:solidFill>
                            <a:srgbClr val="142D40"/>
                          </a:solidFill>
                          <a:latin typeface="Microsoft JhengHei"/>
                          <a:ea typeface="Microsoft JhengHei"/>
                          <a:cs typeface="Microsoft JhengHei"/>
                        </a:rPr>
                        <a:t>(−0.5,1)</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立即重算 </a:t>
                      </a:r>
                      <a:r>
                        <a:rPr sz="2020" b="0" u="none" strike="noStrike">
                          <a:solidFill>
                            <a:srgbClr val="142D40"/>
                          </a:solidFill>
                          <a:latin typeface="Microsoft JhengHei"/>
                          <a:ea typeface="Microsoft JhengHei"/>
                          <a:cs typeface="Microsoft JhengHei"/>
                        </a:rPr>
                        <a:t>f=1.25</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5878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依現在分數重新選領導者</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K=P₄</a:t>
                      </a:r>
                      <a:r>
                        <a:rPr sz="2020" b="0" u="none" strike="noStrike">
                          <a:solidFill>
                            <a:srgbClr val="142D40"/>
                          </a:solidFill>
                          <a:latin typeface="Microsoft JhengHei"/>
                          <a:ea typeface="Microsoft JhengHei"/>
                          <a:cs typeface="Microsoft JhengHei"/>
                        </a:rPr>
                        <a:t>，</a:t>
                      </a:r>
                      <a:r>
                        <a:rPr sz="2020" b="0" u="none" strike="noStrike">
                          <a:solidFill>
                            <a:srgbClr val="142D40"/>
                          </a:solidFill>
                          <a:latin typeface="Microsoft JhengHei"/>
                          <a:ea typeface="Microsoft JhengHei"/>
                          <a:cs typeface="Microsoft JhengHei"/>
                        </a:rPr>
                        <a:t>f=1.25</a:t>
                      </a:r>
                      <a:r>
                        <a:rPr sz="2020" b="0" u="none" strike="noStrike">
                          <a:solidFill>
                            <a:srgbClr val="142D40"/>
                          </a:solidFill>
                          <a:latin typeface="Microsoft JhengHei"/>
                          <a:ea typeface="Microsoft JhengHei"/>
                          <a:cs typeface="Microsoft JhengHei"/>
                        </a:rPr>
                        <a:t>；</a:t>
                      </a:r>
                      <a:r>
                        <a:rPr sz="2020" b="0" u="none" strike="noStrike">
                          <a:solidFill>
                            <a:srgbClr val="142D40"/>
                          </a:solidFill>
                          <a:latin typeface="Microsoft JhengHei"/>
                          <a:ea typeface="Microsoft JhengHei"/>
                          <a:cs typeface="Microsoft JhengHei"/>
                        </a:rPr>
                        <a:t>C=P₁</a:t>
                      </a:r>
                      <a:r>
                        <a:rPr sz="2020" b="0" u="none" strike="noStrike">
                          <a:solidFill>
                            <a:srgbClr val="142D40"/>
                          </a:solidFill>
                          <a:latin typeface="Microsoft JhengHei"/>
                          <a:ea typeface="Microsoft JhengHei"/>
                          <a:cs typeface="Microsoft JhengHei"/>
                        </a:rPr>
                        <a:t>，</a:t>
                      </a:r>
                      <a:r>
                        <a:rPr sz="2020" b="0" u="none" strike="noStrike">
                          <a:solidFill>
                            <a:srgbClr val="142D40"/>
                          </a:solidFill>
                          <a:latin typeface="Microsoft JhengHei"/>
                          <a:ea typeface="Microsoft JhengHei"/>
                          <a:cs typeface="Microsoft JhengHei"/>
                        </a:rPr>
                        <a:t>f=2</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587880">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完成一輪，</a:t>
                      </a:r>
                      <a:r>
                        <a:rPr sz="2020" b="0" u="none" strike="noStrike">
                          <a:solidFill>
                            <a:srgbClr val="142D40"/>
                          </a:solidFill>
                          <a:latin typeface="Microsoft JhengHei"/>
                          <a:ea typeface="Microsoft JhengHei"/>
                          <a:cs typeface="Microsoft JhengHei"/>
                        </a:rPr>
                        <a:t>t </a:t>
                      </a:r>
                      <a:r>
                        <a:rPr sz="2020" b="0" u="none" strike="noStrike">
                          <a:solidFill>
                            <a:srgbClr val="142D40"/>
                          </a:solidFill>
                          <a:latin typeface="Microsoft JhengHei"/>
                          <a:ea typeface="Microsoft JhengHei"/>
                          <a:cs typeface="Microsoft JhengHei"/>
                        </a:rPr>
                        <a:t>加 </a:t>
                      </a:r>
                      <a:r>
                        <a:rPr sz="2020" b="0" u="none" strike="noStrike">
                          <a:solidFill>
                            <a:srgbClr val="142D40"/>
                          </a:solidFill>
                          <a:latin typeface="Microsoft JhengHei"/>
                          <a:ea typeface="Microsoft JhengHei"/>
                          <a:cs typeface="Microsoft JhengHei"/>
                        </a:rPr>
                        <a:t>1</a:t>
                      </a:r>
                      <a:endParaRPr sz="202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020" b="0" u="none" strike="noStrike">
                          <a:solidFill>
                            <a:srgbClr val="142D40"/>
                          </a:solidFill>
                          <a:latin typeface="Microsoft JhengHei"/>
                          <a:ea typeface="Microsoft JhengHei"/>
                          <a:cs typeface="Microsoft JhengHei"/>
                        </a:rPr>
                        <a:t>t&lt;T </a:t>
                      </a:r>
                      <a:r>
                        <a:rPr sz="2020" b="0" u="none" strike="noStrike">
                          <a:solidFill>
                            <a:srgbClr val="142D40"/>
                          </a:solidFill>
                          <a:latin typeface="Microsoft JhengHei"/>
                          <a:ea typeface="Microsoft JhengHei"/>
                          <a:cs typeface="Microsoft JhengHei"/>
                        </a:rPr>
                        <a:t>繼續，否則回傳最佳紀錄</a:t>
                      </a:r>
                      <a:endParaRPr sz="202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128" name="">
            <a:extLst xmlns:a="http://schemas.openxmlformats.org/drawingml/2006/main">
              <a:ext uri="{FF2B5EF4-FFF2-40B4-BE49-F238E27FC236}">
                <a16:creationId xmlns:a16="http://schemas.microsoft.com/office/drawing/2014/main" id="{A3BF7E0C-2573-4014-BB9A-DB183B144EE4}"/>
              </a:ext>
            </a:extLst>
          </p:cNvPr>
          <p:cNvSpPr>
            <a:spLocks xmlns:a="http://schemas.openxmlformats.org/drawingml/2006/main" noGrp="1"/>
          </p:cNvSpPr>
          <p:nvPr/>
        </p:nvSpPr>
        <p:spPr>
          <a:xfrm xmlns:a="http://schemas.openxmlformats.org/drawingml/2006/main">
            <a:off x="685800" y="5286240"/>
            <a:ext cx="10820160" cy="6854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一輪包含全體士兵及輪末處理；</a:t>
            </a:r>
            <a:r>
              <a:rPr sz="2170" b="1" u="none" strike="noStrike">
                <a:solidFill>
                  <a:srgbClr val="087F8C"/>
                </a:solidFill>
                <a:latin typeface="Microsoft JhengHei"/>
                <a:ea typeface="Microsoft JhengHei"/>
                <a:cs typeface="Microsoft JhengHei"/>
              </a:rPr>
              <a:t>T </a:t>
            </a:r>
            <a:r>
              <a:rPr sz="2170" b="1" u="none" strike="noStrike">
                <a:solidFill>
                  <a:srgbClr val="087F8C"/>
                </a:solidFill>
                <a:latin typeface="Microsoft JhengHei"/>
                <a:ea typeface="Microsoft JhengHei"/>
                <a:cs typeface="Microsoft JhengHei"/>
              </a:rPr>
              <a:t>是上限，不保證找到全域最佳</a:t>
            </a:r>
            <a:endParaRPr sz="217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863468231"/>
      </p:ext>
    </p:extLst>
  </p:cSld>
</p:sld>
</file>

<file path=ppt/slides/slide1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cxnSp>
        <p:nvCxnSpPr>
          <p:cNvPr id="129" name="">
            <a:extLst xmlns:a="http://schemas.openxmlformats.org/drawingml/2006/main">
              <a:ext uri="{FF2B5EF4-FFF2-40B4-BE49-F238E27FC236}">
                <a16:creationId xmlns:a16="http://schemas.microsoft.com/office/drawing/2014/main" id="{84023542-7A47-4145-9A02-3EC948F61473}"/>
              </a:ext>
            </a:extLst>
          </p:cNvPr>
          <p:cNvCxnSpPr>
            <a:stCxn xmlns:a="http://schemas.openxmlformats.org/drawingml/2006/main" id="130" idx="2"/>
            <a:endCxn xmlns:a="http://schemas.openxmlformats.org/drawingml/2006/main" id="131" idx="0"/>
          </p:cNvCxnSpPr>
          <p:nvPr/>
        </p:nvCxnSpPr>
        <p:spPr>
          <a:xfrm xmlns:a="http://schemas.openxmlformats.org/drawingml/2006/main">
            <a:off x="8429400" y="5105160"/>
            <a:ext cx="360" cy="3531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32" name="">
            <a:extLst xmlns:a="http://schemas.openxmlformats.org/drawingml/2006/main">
              <a:ext uri="{FF2B5EF4-FFF2-40B4-BE49-F238E27FC236}">
                <a16:creationId xmlns:a16="http://schemas.microsoft.com/office/drawing/2014/main" id="{AC598EA1-EE2E-4A06-94DD-2C27E447E47C}"/>
              </a:ext>
            </a:extLst>
          </p:cNvPr>
          <p:cNvCxnSpPr>
            <a:stCxn xmlns:a="http://schemas.openxmlformats.org/drawingml/2006/main" id="133" idx="2"/>
            <a:endCxn xmlns:a="http://schemas.openxmlformats.org/drawingml/2006/main" id="130" idx="0"/>
          </p:cNvCxnSpPr>
          <p:nvPr/>
        </p:nvCxnSpPr>
        <p:spPr>
          <a:xfrm xmlns:a="http://schemas.openxmlformats.org/drawingml/2006/main">
            <a:off x="8096040" y="4171680"/>
            <a:ext cx="333720" cy="37224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34" name="">
            <a:extLst xmlns:a="http://schemas.openxmlformats.org/drawingml/2006/main">
              <a:ext uri="{FF2B5EF4-FFF2-40B4-BE49-F238E27FC236}">
                <a16:creationId xmlns:a16="http://schemas.microsoft.com/office/drawing/2014/main" id="{8ED6AB05-3EC4-41C2-8C06-06FA323EC94A}"/>
              </a:ext>
            </a:extLst>
          </p:cNvPr>
          <p:cNvCxnSpPr>
            <a:stCxn xmlns:a="http://schemas.openxmlformats.org/drawingml/2006/main" id="135" idx="2"/>
            <a:endCxn xmlns:a="http://schemas.openxmlformats.org/drawingml/2006/main" id="133" idx="0"/>
          </p:cNvCxnSpPr>
          <p:nvPr/>
        </p:nvCxnSpPr>
        <p:spPr>
          <a:xfrm xmlns:a="http://schemas.openxmlformats.org/drawingml/2006/main">
            <a:off x="8096040" y="3200040"/>
            <a:ext cx="360" cy="3531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36" name="">
            <a:extLst xmlns:a="http://schemas.openxmlformats.org/drawingml/2006/main">
              <a:ext uri="{FF2B5EF4-FFF2-40B4-BE49-F238E27FC236}">
                <a16:creationId xmlns:a16="http://schemas.microsoft.com/office/drawing/2014/main" id="{9E42EC11-F741-4BE7-B708-6CEC7E6868B2}"/>
              </a:ext>
            </a:extLst>
          </p:cNvPr>
          <p:cNvCxnSpPr>
            <a:stCxn xmlns:a="http://schemas.openxmlformats.org/drawingml/2006/main" id="137" idx="2"/>
            <a:endCxn xmlns:a="http://schemas.openxmlformats.org/drawingml/2006/main" id="135" idx="0"/>
          </p:cNvCxnSpPr>
          <p:nvPr/>
        </p:nvCxnSpPr>
        <p:spPr>
          <a:xfrm xmlns:a="http://schemas.openxmlformats.org/drawingml/2006/main">
            <a:off x="8096040" y="2285640"/>
            <a:ext cx="360" cy="3531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38" name="">
            <a:extLst xmlns:a="http://schemas.openxmlformats.org/drawingml/2006/main">
              <a:ext uri="{FF2B5EF4-FFF2-40B4-BE49-F238E27FC236}">
                <a16:creationId xmlns:a16="http://schemas.microsoft.com/office/drawing/2014/main" id="{F523883B-0934-40F6-BF50-FE22FA98CA50}"/>
              </a:ext>
            </a:extLst>
          </p:cNvPr>
          <p:cNvCxnSpPr>
            <a:stCxn xmlns:a="http://schemas.openxmlformats.org/drawingml/2006/main" id="139" idx="3"/>
            <a:endCxn xmlns:a="http://schemas.openxmlformats.org/drawingml/2006/main" id="137" idx="1"/>
          </p:cNvCxnSpPr>
          <p:nvPr/>
        </p:nvCxnSpPr>
        <p:spPr>
          <a:xfrm xmlns:a="http://schemas.openxmlformats.org/drawingml/2006/main" flipV="1">
            <a:off x="3866760" y="2004840"/>
            <a:ext cx="1705680" cy="138132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40" name="">
            <a:extLst xmlns:a="http://schemas.openxmlformats.org/drawingml/2006/main">
              <a:ext uri="{FF2B5EF4-FFF2-40B4-BE49-F238E27FC236}">
                <a16:creationId xmlns:a16="http://schemas.microsoft.com/office/drawing/2014/main" id="{570DF033-D216-4696-9C24-AC8C73DDD9F8}"/>
              </a:ext>
            </a:extLst>
          </p:cNvPr>
          <p:cNvCxnSpPr>
            <a:stCxn xmlns:a="http://schemas.openxmlformats.org/drawingml/2006/main" id="139" idx="2"/>
            <a:endCxn xmlns:a="http://schemas.openxmlformats.org/drawingml/2006/main" id="141" idx="0"/>
          </p:cNvCxnSpPr>
          <p:nvPr/>
        </p:nvCxnSpPr>
        <p:spPr>
          <a:xfrm xmlns:a="http://schemas.openxmlformats.org/drawingml/2006/main">
            <a:off x="2485800" y="3790440"/>
            <a:ext cx="10080" cy="8103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42" name="">
            <a:extLst xmlns:a="http://schemas.openxmlformats.org/drawingml/2006/main">
              <a:ext uri="{FF2B5EF4-FFF2-40B4-BE49-F238E27FC236}">
                <a16:creationId xmlns:a16="http://schemas.microsoft.com/office/drawing/2014/main" id="{81BB0C13-B0C7-4FD0-A595-C4864BD0C2E4}"/>
              </a:ext>
            </a:extLst>
          </p:cNvPr>
          <p:cNvCxnSpPr>
            <a:stCxn xmlns:a="http://schemas.openxmlformats.org/drawingml/2006/main" id="143" idx="2"/>
            <a:endCxn xmlns:a="http://schemas.openxmlformats.org/drawingml/2006/main" id="139" idx="0"/>
          </p:cNvCxnSpPr>
          <p:nvPr/>
        </p:nvCxnSpPr>
        <p:spPr>
          <a:xfrm xmlns:a="http://schemas.openxmlformats.org/drawingml/2006/main" flipH="1">
            <a:off x="2485800" y="2533320"/>
            <a:ext cx="10080" cy="448200"/>
          </a:xfrm>
          <a:prstGeom xmlns:a="http://schemas.openxmlformats.org/drawingml/2006/main" prst="straightConnector1">
            <a:avLst/>
          </a:prstGeom>
          <a:ln xmlns:a="http://schemas.openxmlformats.org/drawingml/2006/main" w="19050">
            <a:solidFill>
              <a:srgbClr val="087F8C"/>
            </a:solidFill>
            <a:round/>
            <a:tailEnd type="triangle" w="sm" len="sm"/>
          </a:ln>
        </p:spPr>
      </p:cxnSp>
      <p:sp>
        <p:nvSpPr>
          <p:cNvPr id="144" name="">
            <a:extLst xmlns:a="http://schemas.openxmlformats.org/drawingml/2006/main">
              <a:ext uri="{FF2B5EF4-FFF2-40B4-BE49-F238E27FC236}">
                <a16:creationId xmlns:a16="http://schemas.microsoft.com/office/drawing/2014/main" id="{CE9E06E0-F220-416E-95E3-25ADEFDD110E}"/>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WSO </a:t>
            </a:r>
            <a:r>
              <a:rPr sz="3230" b="1" u="none" strike="noStrike">
                <a:solidFill>
                  <a:srgbClr val="142D40"/>
                </a:solidFill>
                <a:latin typeface="Microsoft JhengHei"/>
                <a:ea typeface="Microsoft JhengHei"/>
                <a:cs typeface="Microsoft JhengHei"/>
              </a:rPr>
              <a:t>的完整搜尋流程</a:t>
            </a:r>
            <a:endParaRPr sz="3230" b="0" u="none" strike="noStrike">
              <a:solidFill>
                <a:srgbClr val="000000"/>
              </a:solidFill>
              <a:latin typeface="Arial"/>
              <a:ea typeface="Arial"/>
              <a:cs typeface="Arial"/>
            </a:endParaRPr>
          </a:p>
        </p:txBody>
      </p:sp>
      <p:sp>
        <p:nvSpPr>
          <p:cNvPr id="145" name="">
            <a:extLst xmlns:a="http://schemas.openxmlformats.org/drawingml/2006/main">
              <a:ext uri="{FF2B5EF4-FFF2-40B4-BE49-F238E27FC236}">
                <a16:creationId xmlns:a16="http://schemas.microsoft.com/office/drawing/2014/main" id="{AE6A2F53-B0AF-41D5-8839-1336D4501EA6}"/>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Algorithm 1</a:t>
            </a:r>
            <a:r>
              <a:rPr sz="1130" b="0" u="none" strike="noStrike">
                <a:solidFill>
                  <a:srgbClr val="536879"/>
                </a:solidFill>
                <a:latin typeface="Microsoft JhengHei"/>
                <a:ea typeface="Microsoft JhengHei"/>
                <a:cs typeface="Microsoft JhengHei"/>
              </a:rPr>
              <a:t>；邊界與資料維護採本例明確化約定</a:t>
            </a:r>
            <a:endParaRPr sz="1130" b="0" u="none" strike="noStrike">
              <a:solidFill>
                <a:srgbClr val="000000"/>
              </a:solidFill>
              <a:latin typeface="Arial"/>
              <a:ea typeface="Arial"/>
              <a:cs typeface="Arial"/>
            </a:endParaRPr>
          </a:p>
        </p:txBody>
      </p:sp>
      <p:sp>
        <p:nvSpPr>
          <p:cNvPr id="146" name="">
            <a:extLst xmlns:a="http://schemas.openxmlformats.org/drawingml/2006/main">
              <a:ext uri="{FF2B5EF4-FFF2-40B4-BE49-F238E27FC236}">
                <a16:creationId xmlns:a16="http://schemas.microsoft.com/office/drawing/2014/main" id="{5A50B077-BFD0-41E4-8EFF-7BBC9DA30E34}"/>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17</a:t>
            </a:r>
            <a:endParaRPr sz="1350" b="0" u="none" strike="noStrike">
              <a:solidFill>
                <a:srgbClr val="000000"/>
              </a:solidFill>
              <a:latin typeface="Arial"/>
              <a:ea typeface="Arial"/>
              <a:cs typeface="Arial"/>
            </a:endParaRPr>
          </a:p>
        </p:txBody>
      </p:sp>
      <p:sp>
        <p:nvSpPr>
          <p:cNvPr id="143" name="">
            <a:extLst xmlns:a="http://schemas.openxmlformats.org/drawingml/2006/main">
              <a:ext uri="{FF2B5EF4-FFF2-40B4-BE49-F238E27FC236}">
                <a16:creationId xmlns:a16="http://schemas.microsoft.com/office/drawing/2014/main" id="{7C5C50F0-3276-4082-B762-4F30E663C6D2}"/>
              </a:ext>
            </a:extLst>
          </p:cNvPr>
          <p:cNvSpPr>
            <a:spLocks xmlns:a="http://schemas.openxmlformats.org/drawingml/2006/main" noGrp="1"/>
          </p:cNvSpPr>
          <p:nvPr/>
        </p:nvSpPr>
        <p:spPr>
          <a:xfrm xmlns:a="http://schemas.openxmlformats.org/drawingml/2006/main">
            <a:off x="685800" y="1809720"/>
            <a:ext cx="3619080" cy="72360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初始化一次</a:t>
            </a:r>
            <a:endParaRPr sz="1800" b="0" u="none" strike="noStrike">
              <a:solidFill>
                <a:srgbClr val="000000"/>
              </a:solidFill>
              <a:latin typeface="Arial"/>
              <a:ea typeface="Arial"/>
              <a:cs typeface="Arial"/>
            </a:endParaRPr>
          </a:p>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產生 </a:t>
            </a:r>
            <a:r>
              <a:rPr sz="1800" b="0" u="none" strike="noStrike">
                <a:solidFill>
                  <a:srgbClr val="142D40"/>
                </a:solidFill>
                <a:latin typeface="Microsoft JhengHei"/>
                <a:ea typeface="Microsoft JhengHei"/>
                <a:cs typeface="Microsoft JhengHei"/>
              </a:rPr>
              <a:t>N </a:t>
            </a:r>
            <a:r>
              <a:rPr sz="1800" b="0" u="none" strike="noStrike">
                <a:solidFill>
                  <a:srgbClr val="142D40"/>
                </a:solidFill>
                <a:latin typeface="Microsoft JhengHei"/>
                <a:ea typeface="Microsoft JhengHei"/>
                <a:cs typeface="Microsoft JhengHei"/>
              </a:rPr>
              <a:t>個位置、評分、選 </a:t>
            </a:r>
            <a:r>
              <a:rPr sz="1800" b="0" u="none" strike="noStrike">
                <a:solidFill>
                  <a:srgbClr val="142D40"/>
                </a:solidFill>
                <a:latin typeface="Microsoft JhengHei"/>
                <a:ea typeface="Microsoft JhengHei"/>
                <a:cs typeface="Microsoft JhengHei"/>
              </a:rPr>
              <a:t>K/C</a:t>
            </a:r>
            <a:endParaRPr sz="1800" b="0" u="none" strike="noStrike">
              <a:solidFill>
                <a:srgbClr val="000000"/>
              </a:solidFill>
              <a:latin typeface="Arial"/>
              <a:ea typeface="Arial"/>
              <a:cs typeface="Arial"/>
            </a:endParaRPr>
          </a:p>
        </p:txBody>
      </p:sp>
      <p:sp>
        <p:nvSpPr>
          <p:cNvPr id="139" name="">
            <a:extLst xmlns:a="http://schemas.openxmlformats.org/drawingml/2006/main">
              <a:ext uri="{FF2B5EF4-FFF2-40B4-BE49-F238E27FC236}">
                <a16:creationId xmlns:a16="http://schemas.microsoft.com/office/drawing/2014/main" id="{5A22210D-E42C-47D3-A2E7-855C663CD43B}"/>
              </a:ext>
            </a:extLst>
          </p:cNvPr>
          <p:cNvSpPr>
            <a:spLocks xmlns:a="http://schemas.openxmlformats.org/drawingml/2006/main" noGrp="1"/>
          </p:cNvSpPr>
          <p:nvPr/>
        </p:nvSpPr>
        <p:spPr>
          <a:xfrm xmlns:a="http://schemas.openxmlformats.org/drawingml/2006/main">
            <a:off x="1104840" y="2981160"/>
            <a:ext cx="2761920" cy="809280"/>
          </a:xfrm>
          <a:prstGeom xmlns:a="http://schemas.openxmlformats.org/drawingml/2006/main" prst="diamond">
            <a:avLst/>
          </a:prstGeom>
          <a:solidFill xmlns:a="http://schemas.openxmlformats.org/drawingml/2006/main">
            <a:srgbClr val="E0F1F1"/>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t &lt; T</a:t>
            </a:r>
            <a:r>
              <a:rPr sz="1800" b="0" u="none" strike="noStrike">
                <a:solidFill>
                  <a:srgbClr val="142D40"/>
                </a:solidFill>
                <a:latin typeface="Microsoft JhengHei"/>
                <a:ea typeface="Microsoft JhengHei"/>
                <a:cs typeface="Microsoft JhengHei"/>
              </a:rPr>
              <a:t>？</a:t>
            </a:r>
            <a:endParaRPr sz="1800" b="0" u="none" strike="noStrike">
              <a:solidFill>
                <a:srgbClr val="000000"/>
              </a:solidFill>
              <a:latin typeface="Arial"/>
              <a:ea typeface="Arial"/>
              <a:cs typeface="Arial"/>
            </a:endParaRPr>
          </a:p>
        </p:txBody>
      </p:sp>
      <p:sp>
        <p:nvSpPr>
          <p:cNvPr id="141" name="">
            <a:extLst xmlns:a="http://schemas.openxmlformats.org/drawingml/2006/main">
              <a:ext uri="{FF2B5EF4-FFF2-40B4-BE49-F238E27FC236}">
                <a16:creationId xmlns:a16="http://schemas.microsoft.com/office/drawing/2014/main" id="{1D469169-8E19-43D2-9235-0A3D28245B8E}"/>
              </a:ext>
            </a:extLst>
          </p:cNvPr>
          <p:cNvSpPr>
            <a:spLocks xmlns:a="http://schemas.openxmlformats.org/drawingml/2006/main" noGrp="1"/>
          </p:cNvSpPr>
          <p:nvPr/>
        </p:nvSpPr>
        <p:spPr>
          <a:xfrm xmlns:a="http://schemas.openxmlformats.org/drawingml/2006/main">
            <a:off x="685800" y="4600440"/>
            <a:ext cx="3619080" cy="61884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回傳最佳紀錄</a:t>
            </a:r>
            <a:endParaRPr sz="1800" b="0" u="none" strike="noStrike">
              <a:solidFill>
                <a:srgbClr val="000000"/>
              </a:solidFill>
              <a:latin typeface="Arial"/>
              <a:ea typeface="Arial"/>
              <a:cs typeface="Arial"/>
            </a:endParaRPr>
          </a:p>
        </p:txBody>
      </p:sp>
      <p:sp>
        <p:nvSpPr>
          <p:cNvPr id="147" name="">
            <a:extLst xmlns:a="http://schemas.openxmlformats.org/drawingml/2006/main">
              <a:ext uri="{FF2B5EF4-FFF2-40B4-BE49-F238E27FC236}">
                <a16:creationId xmlns:a16="http://schemas.microsoft.com/office/drawing/2014/main" id="{46A70E35-8ED1-4938-BEA0-CAF6034E8D70}"/>
              </a:ext>
            </a:extLst>
          </p:cNvPr>
          <p:cNvSpPr>
            <a:spLocks xmlns:a="http://schemas.openxmlformats.org/drawingml/2006/main" noGrp="1"/>
          </p:cNvSpPr>
          <p:nvPr/>
        </p:nvSpPr>
        <p:spPr>
          <a:xfrm xmlns:a="http://schemas.openxmlformats.org/drawingml/2006/main">
            <a:off x="2647800" y="4048200"/>
            <a:ext cx="571320" cy="2854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729" b="0" u="none" strike="noStrike">
                <a:solidFill>
                  <a:srgbClr val="142D40"/>
                </a:solidFill>
                <a:latin typeface="Microsoft JhengHei"/>
                <a:ea typeface="Microsoft JhengHei"/>
                <a:cs typeface="Microsoft JhengHei"/>
              </a:rPr>
              <a:t>否</a:t>
            </a:r>
            <a:endParaRPr sz="1729" b="0" u="none" strike="noStrike">
              <a:solidFill>
                <a:srgbClr val="000000"/>
              </a:solidFill>
              <a:latin typeface="Arial"/>
              <a:ea typeface="Arial"/>
              <a:cs typeface="Arial"/>
            </a:endParaRPr>
          </a:p>
        </p:txBody>
      </p:sp>
      <p:sp>
        <p:nvSpPr>
          <p:cNvPr id="137" name="">
            <a:extLst xmlns:a="http://schemas.openxmlformats.org/drawingml/2006/main">
              <a:ext uri="{FF2B5EF4-FFF2-40B4-BE49-F238E27FC236}">
                <a16:creationId xmlns:a16="http://schemas.microsoft.com/office/drawing/2014/main" id="{AC2C1C3B-AA7F-4909-8447-F3CC628C6A4C}"/>
              </a:ext>
            </a:extLst>
          </p:cNvPr>
          <p:cNvSpPr>
            <a:spLocks xmlns:a="http://schemas.openxmlformats.org/drawingml/2006/main" noGrp="1"/>
          </p:cNvSpPr>
          <p:nvPr/>
        </p:nvSpPr>
        <p:spPr>
          <a:xfrm xmlns:a="http://schemas.openxmlformats.org/drawingml/2006/main">
            <a:off x="5572080" y="1724040"/>
            <a:ext cx="5047920" cy="56160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逐位：抽 </a:t>
            </a:r>
            <a:r>
              <a:rPr sz="1800" b="0" u="none" strike="noStrike">
                <a:solidFill>
                  <a:srgbClr val="142D40"/>
                </a:solidFill>
                <a:latin typeface="Microsoft JhengHei"/>
                <a:ea typeface="Microsoft JhengHei"/>
                <a:cs typeface="Microsoft JhengHei"/>
              </a:rPr>
              <a:t>ρ</a:t>
            </a:r>
            <a:r>
              <a:rPr sz="1800" b="0" u="none" strike="noStrike">
                <a:solidFill>
                  <a:srgbClr val="142D40"/>
                </a:solidFill>
                <a:latin typeface="Microsoft JhengHei"/>
                <a:ea typeface="Microsoft JhengHei"/>
                <a:cs typeface="Microsoft JhengHei"/>
              </a:rPr>
              <a:t>、</a:t>
            </a:r>
            <a:r>
              <a:rPr sz="1800" b="0" u="none" strike="noStrike">
                <a:solidFill>
                  <a:srgbClr val="142D40"/>
                </a:solidFill>
                <a:latin typeface="Microsoft JhengHei"/>
                <a:ea typeface="Microsoft JhengHei"/>
                <a:cs typeface="Microsoft JhengHei"/>
              </a:rPr>
              <a:t>u</a:t>
            </a:r>
            <a:r>
              <a:rPr sz="1800" b="0" u="none" strike="noStrike">
                <a:solidFill>
                  <a:srgbClr val="142D40"/>
                </a:solidFill>
                <a:latin typeface="Microsoft JhengHei"/>
                <a:ea typeface="Microsoft JhengHei"/>
                <a:cs typeface="Microsoft JhengHei"/>
              </a:rPr>
              <a:t>，依 </a:t>
            </a:r>
            <a:r>
              <a:rPr sz="1800" b="0" u="none" strike="noStrike">
                <a:solidFill>
                  <a:srgbClr val="142D40"/>
                </a:solidFill>
                <a:latin typeface="Microsoft JhengHei"/>
                <a:ea typeface="Microsoft JhengHei"/>
                <a:cs typeface="Microsoft JhengHei"/>
              </a:rPr>
              <a:t>p </a:t>
            </a:r>
            <a:r>
              <a:rPr sz="1800" b="0" u="none" strike="noStrike">
                <a:solidFill>
                  <a:srgbClr val="142D40"/>
                </a:solidFill>
                <a:latin typeface="Microsoft JhengHei"/>
                <a:ea typeface="Microsoft JhengHei"/>
                <a:cs typeface="Microsoft JhengHei"/>
              </a:rPr>
              <a:t>選攻擊或防禦</a:t>
            </a:r>
            <a:endParaRPr sz="1800" b="0" u="none" strike="noStrike">
              <a:solidFill>
                <a:srgbClr val="000000"/>
              </a:solidFill>
              <a:latin typeface="Arial"/>
              <a:ea typeface="Arial"/>
              <a:cs typeface="Arial"/>
            </a:endParaRPr>
          </a:p>
        </p:txBody>
      </p:sp>
      <p:sp>
        <p:nvSpPr>
          <p:cNvPr id="135" name="">
            <a:extLst xmlns:a="http://schemas.openxmlformats.org/drawingml/2006/main">
              <a:ext uri="{FF2B5EF4-FFF2-40B4-BE49-F238E27FC236}">
                <a16:creationId xmlns:a16="http://schemas.microsoft.com/office/drawing/2014/main" id="{4EE0A7FA-5D8C-41CB-94B4-B92CFE9D8AEF}"/>
              </a:ext>
            </a:extLst>
          </p:cNvPr>
          <p:cNvSpPr>
            <a:spLocks xmlns:a="http://schemas.openxmlformats.org/drawingml/2006/main" noGrp="1"/>
          </p:cNvSpPr>
          <p:nvPr/>
        </p:nvSpPr>
        <p:spPr>
          <a:xfrm xmlns:a="http://schemas.openxmlformats.org/drawingml/2006/main">
            <a:off x="5572080" y="2638440"/>
            <a:ext cx="5047920" cy="56160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算候選位置，修復越界，評分</a:t>
            </a:r>
            <a:endParaRPr sz="1800" b="0" u="none" strike="noStrike">
              <a:solidFill>
                <a:srgbClr val="000000"/>
              </a:solidFill>
              <a:latin typeface="Arial"/>
              <a:ea typeface="Arial"/>
              <a:cs typeface="Arial"/>
            </a:endParaRPr>
          </a:p>
        </p:txBody>
      </p:sp>
      <p:sp>
        <p:nvSpPr>
          <p:cNvPr id="133" name="">
            <a:extLst xmlns:a="http://schemas.openxmlformats.org/drawingml/2006/main">
              <a:ext uri="{FF2B5EF4-FFF2-40B4-BE49-F238E27FC236}">
                <a16:creationId xmlns:a16="http://schemas.microsoft.com/office/drawing/2014/main" id="{1F4E899A-3155-44D3-9776-3C3840E29AA7}"/>
              </a:ext>
            </a:extLst>
          </p:cNvPr>
          <p:cNvSpPr>
            <a:spLocks xmlns:a="http://schemas.openxmlformats.org/drawingml/2006/main" noGrp="1"/>
          </p:cNvSpPr>
          <p:nvPr/>
        </p:nvSpPr>
        <p:spPr>
          <a:xfrm xmlns:a="http://schemas.openxmlformats.org/drawingml/2006/main">
            <a:off x="5572080" y="3552840"/>
            <a:ext cx="5047920" cy="61884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改善才接受並更新 </a:t>
            </a:r>
            <a:r>
              <a:rPr sz="1800" b="0" u="none" strike="noStrike">
                <a:solidFill>
                  <a:srgbClr val="142D40"/>
                </a:solidFill>
                <a:latin typeface="Microsoft JhengHei"/>
                <a:ea typeface="Microsoft JhengHei"/>
                <a:cs typeface="Microsoft JhengHei"/>
              </a:rPr>
              <a:t>R</a:t>
            </a:r>
            <a:r>
              <a:rPr sz="1800" b="0" u="none" strike="noStrike">
                <a:solidFill>
                  <a:srgbClr val="142D40"/>
                </a:solidFill>
                <a:latin typeface="Microsoft JhengHei"/>
                <a:ea typeface="Microsoft JhengHei"/>
                <a:cs typeface="Microsoft JhengHei"/>
              </a:rPr>
              <a:t>、</a:t>
            </a:r>
            <a:r>
              <a:rPr sz="1800" b="0" u="none" strike="noStrike">
                <a:solidFill>
                  <a:srgbClr val="142D40"/>
                </a:solidFill>
                <a:latin typeface="Microsoft JhengHei"/>
                <a:ea typeface="Microsoft JhengHei"/>
                <a:cs typeface="Microsoft JhengHei"/>
              </a:rPr>
              <a:t>W</a:t>
            </a:r>
            <a:r>
              <a:rPr sz="1800" b="0" u="none" strike="noStrike">
                <a:solidFill>
                  <a:srgbClr val="142D40"/>
                </a:solidFill>
                <a:latin typeface="Microsoft JhengHei"/>
                <a:ea typeface="Microsoft JhengHei"/>
                <a:cs typeface="Microsoft JhengHei"/>
              </a:rPr>
              <a:t>，否則保留</a:t>
            </a:r>
            <a:endParaRPr sz="1800" b="0" u="none" strike="noStrike">
              <a:solidFill>
                <a:srgbClr val="000000"/>
              </a:solidFill>
              <a:latin typeface="Arial"/>
              <a:ea typeface="Arial"/>
              <a:cs typeface="Arial"/>
            </a:endParaRPr>
          </a:p>
        </p:txBody>
      </p:sp>
      <p:sp>
        <p:nvSpPr>
          <p:cNvPr id="130" name="">
            <a:extLst xmlns:a="http://schemas.openxmlformats.org/drawingml/2006/main">
              <a:ext uri="{FF2B5EF4-FFF2-40B4-BE49-F238E27FC236}">
                <a16:creationId xmlns:a16="http://schemas.microsoft.com/office/drawing/2014/main" id="{2FE07CAA-36DA-4ED0-B633-33E125A423F3}"/>
              </a:ext>
            </a:extLst>
          </p:cNvPr>
          <p:cNvSpPr>
            <a:spLocks xmlns:a="http://schemas.openxmlformats.org/drawingml/2006/main" noGrp="1"/>
          </p:cNvSpPr>
          <p:nvPr/>
        </p:nvSpPr>
        <p:spPr>
          <a:xfrm xmlns:a="http://schemas.openxmlformats.org/drawingml/2006/main">
            <a:off x="5572080" y="4543560"/>
            <a:ext cx="5714640" cy="56160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全部完成：替換弱兵、重新評分</a:t>
            </a:r>
            <a:endParaRPr sz="1800" b="0" u="none" strike="noStrike">
              <a:solidFill>
                <a:srgbClr val="000000"/>
              </a:solidFill>
              <a:latin typeface="Arial"/>
              <a:ea typeface="Arial"/>
              <a:cs typeface="Arial"/>
            </a:endParaRPr>
          </a:p>
        </p:txBody>
      </p:sp>
      <p:sp>
        <p:nvSpPr>
          <p:cNvPr id="131" name="">
            <a:extLst xmlns:a="http://schemas.openxmlformats.org/drawingml/2006/main">
              <a:ext uri="{FF2B5EF4-FFF2-40B4-BE49-F238E27FC236}">
                <a16:creationId xmlns:a16="http://schemas.microsoft.com/office/drawing/2014/main" id="{5ACFD80F-5058-414D-9890-1E12E0FBB7BB}"/>
              </a:ext>
            </a:extLst>
          </p:cNvPr>
          <p:cNvSpPr>
            <a:spLocks xmlns:a="http://schemas.openxmlformats.org/drawingml/2006/main" noGrp="1"/>
          </p:cNvSpPr>
          <p:nvPr/>
        </p:nvSpPr>
        <p:spPr>
          <a:xfrm xmlns:a="http://schemas.openxmlformats.org/drawingml/2006/main">
            <a:off x="5572080" y="5457960"/>
            <a:ext cx="5714640" cy="56160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輪末更新 </a:t>
            </a:r>
            <a:r>
              <a:rPr sz="1800" b="0" u="none" strike="noStrike">
                <a:solidFill>
                  <a:srgbClr val="142D40"/>
                </a:solidFill>
                <a:latin typeface="Microsoft JhengHei"/>
                <a:ea typeface="Microsoft JhengHei"/>
                <a:cs typeface="Microsoft JhengHei"/>
              </a:rPr>
              <a:t>K/C</a:t>
            </a:r>
            <a:r>
              <a:rPr sz="1800" b="0" u="none" strike="noStrike">
                <a:solidFill>
                  <a:srgbClr val="142D40"/>
                </a:solidFill>
                <a:latin typeface="Microsoft JhengHei"/>
                <a:ea typeface="Microsoft JhengHei"/>
                <a:cs typeface="Microsoft JhengHei"/>
              </a:rPr>
              <a:t>，保留最佳紀錄，</a:t>
            </a:r>
            <a:r>
              <a:rPr sz="1800" b="0" u="none" strike="noStrike">
                <a:solidFill>
                  <a:srgbClr val="142D40"/>
                </a:solidFill>
                <a:latin typeface="Microsoft JhengHei"/>
                <a:ea typeface="Microsoft JhengHei"/>
                <a:cs typeface="Microsoft JhengHei"/>
              </a:rPr>
              <a:t>t </a:t>
            </a:r>
            <a:r>
              <a:rPr sz="1800" b="0" u="none" strike="noStrike">
                <a:solidFill>
                  <a:srgbClr val="142D40"/>
                </a:solidFill>
                <a:latin typeface="Microsoft JhengHei"/>
                <a:ea typeface="Microsoft JhengHei"/>
                <a:cs typeface="Microsoft JhengHei"/>
              </a:rPr>
              <a:t>加 </a:t>
            </a:r>
            <a:r>
              <a:rPr sz="1800" b="0" u="none" strike="noStrike">
                <a:solidFill>
                  <a:srgbClr val="142D40"/>
                </a:solidFill>
                <a:latin typeface="Microsoft JhengHei"/>
                <a:ea typeface="Microsoft JhengHei"/>
                <a:cs typeface="Microsoft JhengHei"/>
              </a:rPr>
              <a:t>1</a:t>
            </a:r>
            <a:endParaRPr sz="1800" b="0" u="none" strike="noStrike">
              <a:solidFill>
                <a:srgbClr val="000000"/>
              </a:solidFill>
              <a:latin typeface="Arial"/>
              <a:ea typeface="Arial"/>
              <a:cs typeface="Arial"/>
            </a:endParaRPr>
          </a:p>
        </p:txBody>
      </p:sp>
      <p:sp>
        <p:nvSpPr>
          <p:cNvPr id="148" name="">
            <a:extLst xmlns:a="http://schemas.openxmlformats.org/drawingml/2006/main">
              <a:ext uri="{FF2B5EF4-FFF2-40B4-BE49-F238E27FC236}">
                <a16:creationId xmlns:a16="http://schemas.microsoft.com/office/drawing/2014/main" id="{CE245ADC-0624-47F9-AAD5-198430F1949B}"/>
              </a:ext>
            </a:extLst>
          </p:cNvPr>
          <p:cNvSpPr>
            <a:spLocks xmlns:a="http://schemas.openxmlformats.org/drawingml/2006/main" noGrp="1"/>
          </p:cNvSpPr>
          <p:nvPr/>
        </p:nvSpPr>
        <p:spPr>
          <a:xfrm xmlns:a="http://schemas.openxmlformats.org/drawingml/2006/main">
            <a:off x="4457880" y="2600280"/>
            <a:ext cx="495000" cy="2854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729" b="0" u="none" strike="noStrike">
                <a:solidFill>
                  <a:srgbClr val="142D40"/>
                </a:solidFill>
                <a:latin typeface="Microsoft JhengHei"/>
                <a:ea typeface="Microsoft JhengHei"/>
                <a:cs typeface="Microsoft JhengHei"/>
              </a:rPr>
              <a:t>是</a:t>
            </a:r>
            <a:endParaRPr sz="1729" b="0" u="none" strike="noStrike">
              <a:solidFill>
                <a:srgbClr val="000000"/>
              </a:solidFill>
              <a:latin typeface="Arial"/>
              <a:ea typeface="Arial"/>
              <a:cs typeface="Arial"/>
            </a:endParaRPr>
          </a:p>
        </p:txBody>
      </p:sp>
      <p:cxnSp>
        <p:nvCxnSpPr>
          <p:cNvPr id="149" name="">
            <a:extLst xmlns:a="http://schemas.openxmlformats.org/drawingml/2006/main">
              <a:ext uri="{FF2B5EF4-FFF2-40B4-BE49-F238E27FC236}">
                <a16:creationId xmlns:a16="http://schemas.microsoft.com/office/drawing/2014/main" id="{8383D132-9D05-4FF4-850C-6D90261E914E}"/>
              </a:ext>
            </a:extLst>
          </p:cNvPr>
          <p:cNvCxnSpPr/>
          <p:nvPr/>
        </p:nvCxnSpPr>
        <p:spPr>
          <a:xfrm xmlns:a="http://schemas.openxmlformats.org/drawingml/2006/main">
            <a:off x="10620360" y="3857400"/>
            <a:ext cx="914760" cy="360"/>
          </a:xfrm>
          <a:prstGeom xmlns:a="http://schemas.openxmlformats.org/drawingml/2006/main" prst="straightConnector1">
            <a:avLst/>
          </a:prstGeom>
          <a:ln xmlns:a="http://schemas.openxmlformats.org/drawingml/2006/main" w="19050">
            <a:solidFill>
              <a:srgbClr val="087F8C"/>
            </a:solidFill>
            <a:round/>
          </a:ln>
        </p:spPr>
      </p:cxnSp>
      <p:cxnSp>
        <p:nvCxnSpPr>
          <p:cNvPr id="150" name="">
            <a:extLst xmlns:a="http://schemas.openxmlformats.org/drawingml/2006/main">
              <a:ext uri="{FF2B5EF4-FFF2-40B4-BE49-F238E27FC236}">
                <a16:creationId xmlns:a16="http://schemas.microsoft.com/office/drawing/2014/main" id="{8B704743-533E-4A12-9840-DB546BCCC5C1}"/>
              </a:ext>
            </a:extLst>
          </p:cNvPr>
          <p:cNvCxnSpPr/>
          <p:nvPr/>
        </p:nvCxnSpPr>
        <p:spPr>
          <a:xfrm xmlns:a="http://schemas.openxmlformats.org/drawingml/2006/main" flipV="1">
            <a:off x="11534760" y="2009520"/>
            <a:ext cx="360" cy="1848240"/>
          </a:xfrm>
          <a:prstGeom xmlns:a="http://schemas.openxmlformats.org/drawingml/2006/main" prst="straightConnector1">
            <a:avLst/>
          </a:prstGeom>
          <a:ln xmlns:a="http://schemas.openxmlformats.org/drawingml/2006/main" w="19050">
            <a:solidFill>
              <a:srgbClr val="087F8C"/>
            </a:solidFill>
            <a:round/>
          </a:ln>
        </p:spPr>
      </p:cxnSp>
      <p:cxnSp>
        <p:nvCxnSpPr>
          <p:cNvPr id="151" name="">
            <a:extLst xmlns:a="http://schemas.openxmlformats.org/drawingml/2006/main">
              <a:ext uri="{FF2B5EF4-FFF2-40B4-BE49-F238E27FC236}">
                <a16:creationId xmlns:a16="http://schemas.microsoft.com/office/drawing/2014/main" id="{E211C559-DE60-48FD-BB39-9AE834C22207}"/>
              </a:ext>
            </a:extLst>
          </p:cNvPr>
          <p:cNvCxnSpPr/>
          <p:nvPr/>
        </p:nvCxnSpPr>
        <p:spPr>
          <a:xfrm xmlns:a="http://schemas.openxmlformats.org/drawingml/2006/main" flipH="1">
            <a:off x="10620360" y="2009520"/>
            <a:ext cx="914760" cy="360"/>
          </a:xfrm>
          <a:prstGeom xmlns:a="http://schemas.openxmlformats.org/drawingml/2006/main" prst="straightConnector1">
            <a:avLst/>
          </a:prstGeom>
          <a:ln xmlns:a="http://schemas.openxmlformats.org/drawingml/2006/main" w="19050">
            <a:solidFill>
              <a:srgbClr val="087F8C"/>
            </a:solidFill>
            <a:round/>
            <a:tailEnd type="triangle" w="sm" len="sm"/>
          </a:ln>
        </p:spPr>
      </p:cxnSp>
      <p:sp>
        <p:nvSpPr>
          <p:cNvPr id="152" name="">
            <a:extLst xmlns:a="http://schemas.openxmlformats.org/drawingml/2006/main">
              <a:ext uri="{FF2B5EF4-FFF2-40B4-BE49-F238E27FC236}">
                <a16:creationId xmlns:a16="http://schemas.microsoft.com/office/drawing/2014/main" id="{6C3791FD-35C0-4CDF-A16D-9D1D4D557905}"/>
              </a:ext>
            </a:extLst>
          </p:cNvPr>
          <p:cNvSpPr>
            <a:spLocks xmlns:a="http://schemas.openxmlformats.org/drawingml/2006/main" noGrp="1"/>
          </p:cNvSpPr>
          <p:nvPr/>
        </p:nvSpPr>
        <p:spPr>
          <a:xfrm xmlns:a="http://schemas.openxmlformats.org/drawingml/2006/main">
            <a:off x="10696680" y="3267000"/>
            <a:ext cx="82836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500" b="1" u="none" strike="noStrike">
                <a:solidFill>
                  <a:srgbClr val="087F8C"/>
                </a:solidFill>
                <a:latin typeface="Microsoft JhengHei"/>
                <a:ea typeface="Microsoft JhengHei"/>
                <a:cs typeface="Microsoft JhengHei"/>
              </a:rPr>
              <a:t>尚有士兵</a:t>
            </a:r>
            <a:endParaRPr sz="1500" b="0" u="none" strike="noStrike">
              <a:solidFill>
                <a:srgbClr val="000000"/>
              </a:solidFill>
              <a:latin typeface="Arial"/>
              <a:ea typeface="Arial"/>
              <a:cs typeface="Arial"/>
            </a:endParaRPr>
          </a:p>
        </p:txBody>
      </p:sp>
      <p:cxnSp>
        <p:nvCxnSpPr>
          <p:cNvPr id="153" name="">
            <a:extLst xmlns:a="http://schemas.openxmlformats.org/drawingml/2006/main">
              <a:ext uri="{FF2B5EF4-FFF2-40B4-BE49-F238E27FC236}">
                <a16:creationId xmlns:a16="http://schemas.microsoft.com/office/drawing/2014/main" id="{41651888-3DF5-4BB0-9DC6-69C8F2CC1773}"/>
              </a:ext>
            </a:extLst>
          </p:cNvPr>
          <p:cNvCxnSpPr/>
          <p:nvPr/>
        </p:nvCxnSpPr>
        <p:spPr>
          <a:xfrm xmlns:a="http://schemas.openxmlformats.org/drawingml/2006/main" flipH="1">
            <a:off x="4695480" y="5752800"/>
            <a:ext cx="876960" cy="360"/>
          </a:xfrm>
          <a:prstGeom xmlns:a="http://schemas.openxmlformats.org/drawingml/2006/main" prst="straightConnector1">
            <a:avLst/>
          </a:prstGeom>
          <a:ln xmlns:a="http://schemas.openxmlformats.org/drawingml/2006/main" w="19050">
            <a:solidFill>
              <a:srgbClr val="087F8C"/>
            </a:solidFill>
            <a:round/>
          </a:ln>
        </p:spPr>
      </p:cxnSp>
      <p:cxnSp>
        <p:nvCxnSpPr>
          <p:cNvPr id="154" name="">
            <a:extLst xmlns:a="http://schemas.openxmlformats.org/drawingml/2006/main">
              <a:ext uri="{FF2B5EF4-FFF2-40B4-BE49-F238E27FC236}">
                <a16:creationId xmlns:a16="http://schemas.microsoft.com/office/drawing/2014/main" id="{C45C0E5C-7678-48B6-8926-ACCFFDD347B1}"/>
              </a:ext>
            </a:extLst>
          </p:cNvPr>
          <p:cNvCxnSpPr/>
          <p:nvPr/>
        </p:nvCxnSpPr>
        <p:spPr>
          <a:xfrm xmlns:a="http://schemas.openxmlformats.org/drawingml/2006/main" flipV="1">
            <a:off x="4695480" y="3390840"/>
            <a:ext cx="360" cy="2362320"/>
          </a:xfrm>
          <a:prstGeom xmlns:a="http://schemas.openxmlformats.org/drawingml/2006/main" prst="straightConnector1">
            <a:avLst/>
          </a:prstGeom>
          <a:ln xmlns:a="http://schemas.openxmlformats.org/drawingml/2006/main" w="19050">
            <a:solidFill>
              <a:srgbClr val="087F8C"/>
            </a:solidFill>
            <a:round/>
          </a:ln>
        </p:spPr>
      </p:cxnSp>
      <p:cxnSp>
        <p:nvCxnSpPr>
          <p:cNvPr id="155" name="">
            <a:extLst xmlns:a="http://schemas.openxmlformats.org/drawingml/2006/main">
              <a:ext uri="{FF2B5EF4-FFF2-40B4-BE49-F238E27FC236}">
                <a16:creationId xmlns:a16="http://schemas.microsoft.com/office/drawing/2014/main" id="{4F63F811-8C89-4008-AB90-BC1226ED006B}"/>
              </a:ext>
            </a:extLst>
          </p:cNvPr>
          <p:cNvCxnSpPr/>
          <p:nvPr/>
        </p:nvCxnSpPr>
        <p:spPr>
          <a:xfrm xmlns:a="http://schemas.openxmlformats.org/drawingml/2006/main" flipH="1">
            <a:off x="3867120" y="3390840"/>
            <a:ext cx="828720" cy="360"/>
          </a:xfrm>
          <a:prstGeom xmlns:a="http://schemas.openxmlformats.org/drawingml/2006/main" prst="straightConnector1">
            <a:avLst/>
          </a:prstGeom>
          <a:ln xmlns:a="http://schemas.openxmlformats.org/drawingml/2006/main" w="19050">
            <a:solidFill>
              <a:srgbClr val="087F8C"/>
            </a:solidFill>
            <a:round/>
            <a:tailEnd type="triangle" w="sm" len="sm"/>
          </a:ln>
        </p:spPr>
      </p:cxnSp>
      <p:sp>
        <p:nvSpPr>
          <p:cNvPr id="156" name="">
            <a:extLst xmlns:a="http://schemas.openxmlformats.org/drawingml/2006/main">
              <a:ext uri="{FF2B5EF4-FFF2-40B4-BE49-F238E27FC236}">
                <a16:creationId xmlns:a16="http://schemas.microsoft.com/office/drawing/2014/main" id="{97FB185D-F82A-43C2-B4BA-B3B6B5F8A9C1}"/>
              </a:ext>
            </a:extLst>
          </p:cNvPr>
          <p:cNvSpPr>
            <a:spLocks xmlns:a="http://schemas.openxmlformats.org/drawingml/2006/main" noGrp="1"/>
          </p:cNvSpPr>
          <p:nvPr/>
        </p:nvSpPr>
        <p:spPr>
          <a:xfrm xmlns:a="http://schemas.openxmlformats.org/drawingml/2006/main">
            <a:off x="685800" y="5410080"/>
            <a:ext cx="3619080" cy="7329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729" b="0" u="none" strike="noStrike">
                <a:solidFill>
                  <a:srgbClr val="536879"/>
                </a:solidFill>
                <a:latin typeface="Microsoft JhengHei"/>
                <a:ea typeface="Microsoft JhengHei"/>
                <a:cs typeface="Microsoft JhengHei"/>
              </a:rPr>
              <a:t>本圖依原文：輪末更新 </a:t>
            </a:r>
            <a:r>
              <a:rPr sz="1729" b="0" u="none" strike="noStrike">
                <a:solidFill>
                  <a:srgbClr val="536879"/>
                </a:solidFill>
                <a:latin typeface="Microsoft JhengHei"/>
                <a:ea typeface="Microsoft JhengHei"/>
                <a:cs typeface="Microsoft JhengHei"/>
              </a:rPr>
              <a:t>K/C</a:t>
            </a:r>
            <a:endParaRPr sz="1729" b="0" u="none" strike="noStrike">
              <a:solidFill>
                <a:srgbClr val="000000"/>
              </a:solidFill>
              <a:latin typeface="Arial"/>
              <a:ea typeface="Arial"/>
              <a:cs typeface="Arial"/>
            </a:endParaRPr>
          </a:p>
          <a:p xmlns:a="http://schemas.openxmlformats.org/drawingml/2006/main">
            <a:pPr>
              <a:lnSpc>
                <a:spcPct val="100000"/>
              </a:lnSpc>
              <a:buNone/>
            </a:pPr>
            <a:r>
              <a:rPr sz="1729" b="0" u="none" strike="noStrike">
                <a:solidFill>
                  <a:srgbClr val="536879"/>
                </a:solidFill>
                <a:latin typeface="Microsoft JhengHei"/>
                <a:ea typeface="Microsoft JhengHei"/>
                <a:cs typeface="Microsoft JhengHei"/>
              </a:rPr>
              <a:t>公開碼在候選後立即更新 </a:t>
            </a:r>
            <a:r>
              <a:rPr sz="1729" b="0" u="none" strike="noStrike">
                <a:solidFill>
                  <a:srgbClr val="536879"/>
                </a:solidFill>
                <a:latin typeface="Microsoft JhengHei"/>
                <a:ea typeface="Microsoft JhengHei"/>
                <a:cs typeface="Microsoft JhengHei"/>
              </a:rPr>
              <a:t>K</a:t>
            </a:r>
            <a:endParaRPr sz="1729"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994580606"/>
      </p:ext>
    </p:extLst>
  </p:cSld>
</p:sld>
</file>

<file path=ppt/slides/slide1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7" name="">
            <a:extLst xmlns:a="http://schemas.openxmlformats.org/drawingml/2006/main">
              <a:ext uri="{FF2B5EF4-FFF2-40B4-BE49-F238E27FC236}">
                <a16:creationId xmlns:a16="http://schemas.microsoft.com/office/drawing/2014/main" id="{EFAA28B8-5D36-4EFA-8CC1-C11DCB48E3BB}"/>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原論文如何驗證整體效果？</a:t>
            </a:r>
            <a:endParaRPr sz="3230" b="0" u="none" strike="noStrike">
              <a:solidFill>
                <a:srgbClr val="000000"/>
              </a:solidFill>
              <a:latin typeface="Arial"/>
              <a:ea typeface="Arial"/>
              <a:cs typeface="Arial"/>
            </a:endParaRPr>
          </a:p>
        </p:txBody>
      </p:sp>
      <p:sp>
        <p:nvSpPr>
          <p:cNvPr id="158" name="">
            <a:extLst xmlns:a="http://schemas.openxmlformats.org/drawingml/2006/main">
              <a:ext uri="{FF2B5EF4-FFF2-40B4-BE49-F238E27FC236}">
                <a16:creationId xmlns:a16="http://schemas.microsoft.com/office/drawing/2014/main" id="{053ED791-76BB-4581-B1F2-2CABD478BE59}"/>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V.C</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Tables 3–4</a:t>
            </a:r>
            <a:r>
              <a:rPr sz="1130" b="0" u="none" strike="noStrike">
                <a:solidFill>
                  <a:srgbClr val="536879"/>
                </a:solidFill>
                <a:latin typeface="Microsoft JhengHei"/>
                <a:ea typeface="Microsoft JhengHei"/>
                <a:cs typeface="Microsoft JhengHei"/>
              </a:rPr>
              <a:t>；表中為選列平均值，非全部函數總排名</a:t>
            </a:r>
            <a:endParaRPr sz="1130" b="0" u="none" strike="noStrike">
              <a:solidFill>
                <a:srgbClr val="000000"/>
              </a:solidFill>
              <a:latin typeface="Arial"/>
              <a:ea typeface="Arial"/>
              <a:cs typeface="Arial"/>
            </a:endParaRPr>
          </a:p>
        </p:txBody>
      </p:sp>
      <p:sp>
        <p:nvSpPr>
          <p:cNvPr id="159" name="">
            <a:extLst xmlns:a="http://schemas.openxmlformats.org/drawingml/2006/main">
              <a:ext uri="{FF2B5EF4-FFF2-40B4-BE49-F238E27FC236}">
                <a16:creationId xmlns:a16="http://schemas.microsoft.com/office/drawing/2014/main" id="{E65F5B51-023A-417B-A489-572B61B58929}"/>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18</a:t>
            </a:r>
            <a:endParaRPr sz="1350" b="0" u="none" strike="noStrike">
              <a:solidFill>
                <a:srgbClr val="000000"/>
              </a:solidFill>
              <a:latin typeface="Arial"/>
              <a:ea typeface="Arial"/>
              <a:cs typeface="Arial"/>
            </a:endParaRPr>
          </a:p>
        </p:txBody>
      </p:sp>
      <p:sp>
        <p:nvSpPr>
          <p:cNvPr id="160" name="">
            <a:extLst xmlns:a="http://schemas.openxmlformats.org/drawingml/2006/main">
              <a:ext uri="{FF2B5EF4-FFF2-40B4-BE49-F238E27FC236}">
                <a16:creationId xmlns:a16="http://schemas.microsoft.com/office/drawing/2014/main" id="{7668772B-E5F7-4D95-9C9A-F597ACBDD8E5}"/>
              </a:ext>
            </a:extLst>
          </p:cNvPr>
          <p:cNvSpPr>
            <a:spLocks xmlns:a="http://schemas.openxmlformats.org/drawingml/2006/main" noGrp="1"/>
          </p:cNvSpPr>
          <p:nvPr/>
        </p:nvSpPr>
        <p:spPr>
          <a:xfrm xmlns:a="http://schemas.openxmlformats.org/drawingml/2006/main">
            <a:off x="685800" y="1657440"/>
            <a:ext cx="10820160" cy="5522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50 </a:t>
            </a:r>
            <a:r>
              <a:rPr sz="2170" b="1" u="none" strike="noStrike">
                <a:solidFill>
                  <a:srgbClr val="087F8C"/>
                </a:solidFill>
                <a:latin typeface="Microsoft JhengHei"/>
                <a:ea typeface="Microsoft JhengHei"/>
                <a:cs typeface="Microsoft JhengHei"/>
              </a:rPr>
              <a:t>個函數、</a:t>
            </a:r>
            <a:r>
              <a:rPr sz="2170" b="1" u="none" strike="noStrike">
                <a:solidFill>
                  <a:srgbClr val="087F8C"/>
                </a:solidFill>
                <a:latin typeface="Microsoft JhengHei"/>
                <a:ea typeface="Microsoft JhengHei"/>
                <a:cs typeface="Microsoft JhengHei"/>
              </a:rPr>
              <a:t>4 </a:t>
            </a:r>
            <a:r>
              <a:rPr sz="2170" b="1" u="none" strike="noStrike">
                <a:solidFill>
                  <a:srgbClr val="087F8C"/>
                </a:solidFill>
                <a:latin typeface="Microsoft JhengHei"/>
                <a:ea typeface="Microsoft JhengHei"/>
                <a:cs typeface="Microsoft JhengHei"/>
              </a:rPr>
              <a:t>類工程題，與 </a:t>
            </a:r>
            <a:r>
              <a:rPr sz="2170" b="1" u="none" strike="noStrike">
                <a:solidFill>
                  <a:srgbClr val="087F8C"/>
                </a:solidFill>
                <a:latin typeface="Microsoft JhengHei"/>
                <a:ea typeface="Microsoft JhengHei"/>
                <a:cs typeface="Microsoft JhengHei"/>
              </a:rPr>
              <a:t>PSO</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DE</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GWO </a:t>
            </a:r>
            <a:r>
              <a:rPr sz="2170" b="1" u="none" strike="noStrike">
                <a:solidFill>
                  <a:srgbClr val="087F8C"/>
                </a:solidFill>
                <a:latin typeface="Microsoft JhengHei"/>
                <a:ea typeface="Microsoft JhengHei"/>
                <a:cs typeface="Microsoft JhengHei"/>
              </a:rPr>
              <a:t>等 </a:t>
            </a:r>
            <a:r>
              <a:rPr sz="2170" b="1" u="none" strike="noStrike">
                <a:solidFill>
                  <a:srgbClr val="087F8C"/>
                </a:solidFill>
                <a:latin typeface="Microsoft JhengHei"/>
                <a:ea typeface="Microsoft JhengHei"/>
                <a:cs typeface="Microsoft JhengHei"/>
              </a:rPr>
              <a:t>11 </a:t>
            </a:r>
            <a:r>
              <a:rPr sz="2170" b="1" u="none" strike="noStrike">
                <a:solidFill>
                  <a:srgbClr val="087F8C"/>
                </a:solidFill>
                <a:latin typeface="Microsoft JhengHei"/>
                <a:ea typeface="Microsoft JhengHei"/>
                <a:cs typeface="Microsoft JhengHei"/>
              </a:rPr>
              <a:t>種方法比較</a:t>
            </a:r>
            <a:endParaRPr sz="2170" b="0" u="none" strike="noStrike">
              <a:solidFill>
                <a:srgbClr val="000000"/>
              </a:solidFill>
              <a:latin typeface="Arial"/>
              <a:ea typeface="Arial"/>
              <a:cs typeface="Arial"/>
            </a:endParaRPr>
          </a:p>
        </p:txBody>
      </p:sp>
      <p:sp>
        <p:nvSpPr>
          <p:cNvPr id="161" name="">
            <a:extLst xmlns:a="http://schemas.openxmlformats.org/drawingml/2006/main">
              <a:ext uri="{FF2B5EF4-FFF2-40B4-BE49-F238E27FC236}">
                <a16:creationId xmlns:a16="http://schemas.microsoft.com/office/drawing/2014/main" id="{C7DBAF26-5FE1-434E-81F1-02FCE7714CB5}"/>
              </a:ext>
            </a:extLst>
          </p:cNvPr>
          <p:cNvSpPr>
            <a:spLocks xmlns:a="http://schemas.openxmlformats.org/drawingml/2006/main" noGrp="1"/>
          </p:cNvSpPr>
          <p:nvPr/>
        </p:nvSpPr>
        <p:spPr>
          <a:xfrm xmlns:a="http://schemas.openxmlformats.org/drawingml/2006/main">
            <a:off x="685800" y="2276640"/>
            <a:ext cx="10820160" cy="6760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每次 </a:t>
            </a:r>
            <a:r>
              <a:rPr sz="1950" b="0" u="none" strike="noStrike">
                <a:solidFill>
                  <a:srgbClr val="142D40"/>
                </a:solidFill>
                <a:latin typeface="Microsoft JhengHei"/>
                <a:ea typeface="Microsoft JhengHei"/>
                <a:cs typeface="Microsoft JhengHei"/>
              </a:rPr>
              <a:t>30 </a:t>
            </a:r>
            <a:r>
              <a:rPr sz="1950" b="0" u="none" strike="noStrike">
                <a:solidFill>
                  <a:srgbClr val="142D40"/>
                </a:solidFill>
                <a:latin typeface="Microsoft JhengHei"/>
                <a:ea typeface="Microsoft JhengHei"/>
                <a:cs typeface="Microsoft JhengHei"/>
              </a:rPr>
              <a:t>個個體、</a:t>
            </a:r>
            <a:r>
              <a:rPr sz="1950" b="0" u="none" strike="noStrike">
                <a:solidFill>
                  <a:srgbClr val="142D40"/>
                </a:solidFill>
                <a:latin typeface="Microsoft JhengHei"/>
                <a:ea typeface="Microsoft JhengHei"/>
                <a:cs typeface="Microsoft JhengHei"/>
              </a:rPr>
              <a:t>1000 </a:t>
            </a:r>
            <a:r>
              <a:rPr sz="1950" b="0" u="none" strike="noStrike">
                <a:solidFill>
                  <a:srgbClr val="142D40"/>
                </a:solidFill>
                <a:latin typeface="Microsoft JhengHei"/>
                <a:ea typeface="Microsoft JhengHei"/>
                <a:cs typeface="Microsoft JhengHei"/>
              </a:rPr>
              <a:t>輪上限，同一題目獨立重跑 </a:t>
            </a:r>
            <a:r>
              <a:rPr sz="1950" b="0" u="none" strike="noStrike">
                <a:solidFill>
                  <a:srgbClr val="142D40"/>
                </a:solidFill>
                <a:latin typeface="Microsoft JhengHei"/>
                <a:ea typeface="Microsoft JhengHei"/>
                <a:cs typeface="Microsoft JhengHei"/>
              </a:rPr>
              <a:t>10 </a:t>
            </a:r>
            <a:r>
              <a:rPr sz="1950" b="0" u="none" strike="noStrike">
                <a:solidFill>
                  <a:srgbClr val="142D40"/>
                </a:solidFill>
                <a:latin typeface="Microsoft JhengHei"/>
                <a:ea typeface="Microsoft JhengHei"/>
                <a:cs typeface="Microsoft JhengHei"/>
              </a:rPr>
              <a:t>次</a:t>
            </a:r>
            <a:endParaRPr sz="1950" b="0" u="none" strike="noStrike">
              <a:solidFill>
                <a:srgbClr val="000000"/>
              </a:solidFill>
              <a:latin typeface="Arial"/>
              <a:ea typeface="Arial"/>
              <a:cs typeface="Arial"/>
            </a:endParaRPr>
          </a:p>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每格＝</a:t>
            </a:r>
            <a:r>
              <a:rPr sz="1950" b="0" u="none" strike="noStrike">
                <a:solidFill>
                  <a:srgbClr val="142D40"/>
                </a:solidFill>
                <a:latin typeface="Microsoft JhengHei"/>
                <a:ea typeface="Microsoft JhengHei"/>
                <a:cs typeface="Microsoft JhengHei"/>
              </a:rPr>
              <a:t>10 </a:t>
            </a:r>
            <a:r>
              <a:rPr sz="1950" b="0" u="none" strike="noStrike">
                <a:solidFill>
                  <a:srgbClr val="142D40"/>
                </a:solidFill>
                <a:latin typeface="Microsoft JhengHei"/>
                <a:ea typeface="Microsoft JhengHei"/>
                <a:cs typeface="Microsoft JhengHei"/>
              </a:rPr>
              <a:t>次搜尋各自找到的最佳目標值，再取平均</a:t>
            </a:r>
            <a:endParaRPr sz="1950" b="0" u="none" strike="noStrike">
              <a:solidFill>
                <a:srgbClr val="000000"/>
              </a:solidFill>
              <a:latin typeface="Arial"/>
              <a:ea typeface="Arial"/>
              <a:cs typeface="Arial"/>
            </a:endParaRPr>
          </a:p>
        </p:txBody>
      </p:sp>
      <p:graphicFrame>
        <p:nvGraphicFramePr>
          <p:cNvPr id="162" name="">
            <a:extLst xmlns:a="http://schemas.openxmlformats.org/drawingml/2006/main">
              <a:ext uri="{FF2B5EF4-FFF2-40B4-BE49-F238E27FC236}">
                <a16:creationId xmlns:a16="http://schemas.microsoft.com/office/drawing/2014/main" id="{DCFBC730-C1E0-4D19-A13A-155162EE9550}"/>
              </a:ext>
            </a:extLst>
          </p:cNvPr>
          <p:cNvGraphicFramePr/>
          <p:nvPr/>
        </p:nvGraphicFramePr>
        <p:xfrm>
          <a:off xmlns:a="http://schemas.openxmlformats.org/drawingml/2006/main" x="685800" y="3143160"/>
          <a:ext xmlns:a="http://schemas.openxmlformats.org/drawingml/2006/main" cx="10820160" cy="2345400"/>
        </p:xfrm>
        <a:graphic xmlns:a="http://schemas.openxmlformats.org/drawingml/2006/main">
          <a:graphicData uri="http://schemas.openxmlformats.org/drawingml/2006/table">
            <a:tbl>
              <a:tblPr/>
              <a:tblGrid>
                <a:gridCol w="1428480"/>
                <a:gridCol w="3047760"/>
                <a:gridCol w="3047760"/>
                <a:gridCol w="3295440"/>
              </a:tblGrid>
              <a:tr h="460800">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函數</a:t>
                      </a:r>
                      <a:endParaRPr sz="195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WSO</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PSO</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950" b="1" u="none" strike="noStrike">
                          <a:solidFill>
                            <a:srgbClr val="FFFFFF"/>
                          </a:solidFill>
                          <a:latin typeface="Microsoft JhengHei"/>
                          <a:ea typeface="Microsoft JhengHei"/>
                          <a:cs typeface="Microsoft JhengHei"/>
                        </a:rPr>
                        <a:t>SDCS</a:t>
                      </a:r>
                      <a:endParaRPr sz="195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4608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F1</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0</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1.04 × 10⁻³</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3.76 × 10⁻²⁵⁶</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608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F6</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1.505 × 10⁻⁸</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1.21 × 10⁻³</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8.77 × 10⁻²¹</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4608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F26</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1.43 × 10⁻⁵</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2.17 × 10²</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1.27 × 10⁻⁵</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60800">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F31</a:t>
                      </a:r>
                      <a:endParaRPr sz="195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7.77 × 10⁻³⁹</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1.63 × 10⁵</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950" b="0" u="none" strike="noStrike">
                          <a:solidFill>
                            <a:srgbClr val="142D40"/>
                          </a:solidFill>
                          <a:latin typeface="Microsoft JhengHei"/>
                          <a:ea typeface="Microsoft JhengHei"/>
                          <a:cs typeface="Microsoft JhengHei"/>
                        </a:rPr>
                        <a:t>1.14 × 10⁻¹²²</a:t>
                      </a:r>
                      <a:endParaRPr sz="195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163" name="">
            <a:extLst xmlns:a="http://schemas.openxmlformats.org/drawingml/2006/main">
              <a:ext uri="{FF2B5EF4-FFF2-40B4-BE49-F238E27FC236}">
                <a16:creationId xmlns:a16="http://schemas.microsoft.com/office/drawing/2014/main" id="{F85732E9-FA50-42B0-AECF-DA244E7F9DC8}"/>
              </a:ext>
            </a:extLst>
          </p:cNvPr>
          <p:cNvSpPr>
            <a:spLocks xmlns:a="http://schemas.openxmlformats.org/drawingml/2006/main" noGrp="1"/>
          </p:cNvSpPr>
          <p:nvPr/>
        </p:nvSpPr>
        <p:spPr>
          <a:xfrm xmlns:a="http://schemas.openxmlformats.org/drawingml/2006/main">
            <a:off x="685800" y="5648400"/>
            <a:ext cx="10820160" cy="5616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1" u="none" strike="noStrike">
                <a:solidFill>
                  <a:srgbClr val="087F8C"/>
                </a:solidFill>
                <a:latin typeface="Microsoft JhengHei"/>
                <a:ea typeface="Microsoft JhengHei"/>
                <a:cs typeface="Microsoft JhengHei"/>
              </a:rPr>
              <a:t>同列分數越小越好，不能跨函數加總；</a:t>
            </a:r>
            <a:r>
              <a:rPr sz="2020" b="1" u="none" strike="noStrike">
                <a:solidFill>
                  <a:srgbClr val="087F8C"/>
                </a:solidFill>
                <a:latin typeface="Microsoft JhengHei"/>
                <a:ea typeface="Microsoft JhengHei"/>
                <a:cs typeface="Microsoft JhengHei"/>
              </a:rPr>
              <a:t>WSO </a:t>
            </a:r>
            <a:r>
              <a:rPr sz="2020" b="1" u="none" strike="noStrike">
                <a:solidFill>
                  <a:srgbClr val="087F8C"/>
                </a:solidFill>
                <a:latin typeface="Microsoft JhengHei"/>
                <a:ea typeface="Microsoft JhengHei"/>
                <a:cs typeface="Microsoft JhengHei"/>
              </a:rPr>
              <a:t>在這些選列中並非都最好</a:t>
            </a:r>
            <a:endParaRPr sz="202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978121823"/>
      </p:ext>
    </p:extLst>
  </p:cSld>
</p:sld>
</file>

<file path=ppt/slides/slide1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64" name="">
            <a:extLst xmlns:a="http://schemas.openxmlformats.org/drawingml/2006/main">
              <a:ext uri="{FF2B5EF4-FFF2-40B4-BE49-F238E27FC236}">
                <a16:creationId xmlns:a16="http://schemas.microsoft.com/office/drawing/2014/main" id="{1D379E42-F450-4452-8FAC-4B5C2E0E12E4}"/>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攻擊與防禦，有沒有比較證據？</a:t>
            </a:r>
            <a:endParaRPr sz="3230" b="0" u="none" strike="noStrike">
              <a:solidFill>
                <a:srgbClr val="000000"/>
              </a:solidFill>
              <a:latin typeface="Arial"/>
              <a:ea typeface="Arial"/>
              <a:cs typeface="Arial"/>
            </a:endParaRPr>
          </a:p>
        </p:txBody>
      </p:sp>
      <p:sp>
        <p:nvSpPr>
          <p:cNvPr id="165" name="">
            <a:extLst xmlns:a="http://schemas.openxmlformats.org/drawingml/2006/main">
              <a:ext uri="{FF2B5EF4-FFF2-40B4-BE49-F238E27FC236}">
                <a16:creationId xmlns:a16="http://schemas.microsoft.com/office/drawing/2014/main" id="{EAED3EB1-227D-4C5E-8148-F147B7AB8A58}"/>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Figures 5–6</a:t>
            </a:r>
            <a:r>
              <a:rPr sz="1130" b="0" u="none" strike="noStrike">
                <a:solidFill>
                  <a:srgbClr val="536879"/>
                </a:solidFill>
                <a:latin typeface="Microsoft JhengHei"/>
                <a:ea typeface="Microsoft JhengHei"/>
                <a:cs typeface="Microsoft JhengHei"/>
              </a:rPr>
              <a:t>；同一 </a:t>
            </a:r>
            <a:r>
              <a:rPr sz="1130" b="0" u="none" strike="noStrike">
                <a:solidFill>
                  <a:srgbClr val="536879"/>
                </a:solidFill>
                <a:latin typeface="Microsoft JhengHei"/>
                <a:ea typeface="Microsoft JhengHei"/>
                <a:cs typeface="Microsoft JhengHei"/>
              </a:rPr>
              <a:t>ρ </a:t>
            </a:r>
            <a:r>
              <a:rPr sz="1130" b="0" u="none" strike="noStrike">
                <a:solidFill>
                  <a:srgbClr val="536879"/>
                </a:solidFill>
                <a:latin typeface="Microsoft JhengHei"/>
                <a:ea typeface="Microsoft JhengHei"/>
                <a:cs typeface="Microsoft JhengHei"/>
              </a:rPr>
              <a:t>的條件範圍影響為本報告分析</a:t>
            </a:r>
            <a:endParaRPr sz="1130" b="0" u="none" strike="noStrike">
              <a:solidFill>
                <a:srgbClr val="000000"/>
              </a:solidFill>
              <a:latin typeface="Arial"/>
              <a:ea typeface="Arial"/>
              <a:cs typeface="Arial"/>
            </a:endParaRPr>
          </a:p>
        </p:txBody>
      </p:sp>
      <p:sp>
        <p:nvSpPr>
          <p:cNvPr id="166" name="">
            <a:extLst xmlns:a="http://schemas.openxmlformats.org/drawingml/2006/main">
              <a:ext uri="{FF2B5EF4-FFF2-40B4-BE49-F238E27FC236}">
                <a16:creationId xmlns:a16="http://schemas.microsoft.com/office/drawing/2014/main" id="{ED204D95-B40A-4409-9C69-2931E239FADD}"/>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19</a:t>
            </a:r>
            <a:endParaRPr sz="1350" b="0" u="none" strike="noStrike">
              <a:solidFill>
                <a:srgbClr val="000000"/>
              </a:solidFill>
              <a:latin typeface="Arial"/>
              <a:ea typeface="Arial"/>
              <a:cs typeface="Arial"/>
            </a:endParaRPr>
          </a:p>
        </p:txBody>
      </p:sp>
      <p:pic>
        <p:nvPicPr>
          <p:cNvPr id="167" name="">
            <a:extLst xmlns:a="http://schemas.openxmlformats.org/drawingml/2006/main">
              <a:ext uri="{FF2B5EF4-FFF2-40B4-BE49-F238E27FC236}">
                <a16:creationId xmlns:a16="http://schemas.microsoft.com/office/drawing/2014/main" id="{A0F8B9E7-F56F-40B9-9905-59FBEFCA1A65}"/>
              </a:ext>
            </a:extLst>
          </p:cNvPr>
          <p:cNvPicPr>
            <a:picLocks xmlns:a="http://schemas.openxmlformats.org/drawingml/2006/main" noChangeAspect="1"/>
          </p:cNvPicPr>
          <p:nvPr/>
        </p:nvPicPr>
        <p:blipFill>
          <a:blip xmlns:r="http://schemas.openxmlformats.org/officeDocument/2006/relationships" xmlns:a="http://schemas.openxmlformats.org/drawingml/2006/main" r:embed="R28172528982b46b6"/>
          <a:stretch xmlns:a="http://schemas.openxmlformats.org/drawingml/2006/main"/>
        </p:blipFill>
        <p:spPr>
          <a:xfrm xmlns:a="http://schemas.openxmlformats.org/drawingml/2006/main">
            <a:off x="1373400" y="1752480"/>
            <a:ext cx="3920040" cy="3266640"/>
          </a:xfrm>
          <a:prstGeom xmlns:a="http://schemas.openxmlformats.org/drawingml/2006/main" prst="rect">
            <a:avLst/>
          </a:prstGeom>
          <a:ln xmlns:a="http://schemas.openxmlformats.org/drawingml/2006/main" w="0">
            <a:noFill/>
          </a:ln>
        </p:spPr>
      </p:pic>
      <p:pic>
        <p:nvPicPr>
          <p:cNvPr id="168" name="">
            <a:extLst xmlns:a="http://schemas.openxmlformats.org/drawingml/2006/main">
              <a:ext uri="{FF2B5EF4-FFF2-40B4-BE49-F238E27FC236}">
                <a16:creationId xmlns:a16="http://schemas.microsoft.com/office/drawing/2014/main" id="{F65979E8-C76F-4C51-98B9-AAFD545CC060}"/>
              </a:ext>
            </a:extLst>
          </p:cNvPr>
          <p:cNvPicPr>
            <a:picLocks xmlns:a="http://schemas.openxmlformats.org/drawingml/2006/main" noChangeAspect="1"/>
          </p:cNvPicPr>
          <p:nvPr/>
        </p:nvPicPr>
        <p:blipFill>
          <a:blip xmlns:r="http://schemas.openxmlformats.org/officeDocument/2006/relationships" xmlns:a="http://schemas.openxmlformats.org/drawingml/2006/main" r:embed="R518641c52f5e40bd"/>
          <a:stretch xmlns:a="http://schemas.openxmlformats.org/drawingml/2006/main"/>
        </p:blipFill>
        <p:spPr>
          <a:xfrm xmlns:a="http://schemas.openxmlformats.org/drawingml/2006/main">
            <a:off x="6687000" y="1752480"/>
            <a:ext cx="4341960" cy="3266640"/>
          </a:xfrm>
          <a:prstGeom xmlns:a="http://schemas.openxmlformats.org/drawingml/2006/main" prst="rect">
            <a:avLst/>
          </a:prstGeom>
          <a:ln xmlns:a="http://schemas.openxmlformats.org/drawingml/2006/main" w="0">
            <a:noFill/>
          </a:ln>
        </p:spPr>
      </p:pic>
      <p:sp>
        <p:nvSpPr>
          <p:cNvPr id="169" name="">
            <a:extLst xmlns:a="http://schemas.openxmlformats.org/drawingml/2006/main">
              <a:ext uri="{FF2B5EF4-FFF2-40B4-BE49-F238E27FC236}">
                <a16:creationId xmlns:a16="http://schemas.microsoft.com/office/drawing/2014/main" id="{A50B1878-EECE-4499-8B69-C4CFD82CB4AD}"/>
              </a:ext>
            </a:extLst>
          </p:cNvPr>
          <p:cNvSpPr>
            <a:spLocks xmlns:a="http://schemas.openxmlformats.org/drawingml/2006/main" noGrp="1"/>
          </p:cNvSpPr>
          <p:nvPr/>
        </p:nvSpPr>
        <p:spPr>
          <a:xfrm xmlns:a="http://schemas.openxmlformats.org/drawingml/2006/main">
            <a:off x="685800" y="5114880"/>
            <a:ext cx="5295600" cy="428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1" u="none" strike="noStrike">
                <a:solidFill>
                  <a:srgbClr val="087F8C"/>
                </a:solidFill>
                <a:latin typeface="Microsoft JhengHei"/>
                <a:ea typeface="Microsoft JhengHei"/>
                <a:cs typeface="Microsoft JhengHei"/>
              </a:rPr>
              <a:t>F1</a:t>
            </a:r>
            <a:r>
              <a:rPr sz="2020" b="1" u="none" strike="noStrike">
                <a:solidFill>
                  <a:srgbClr val="087F8C"/>
                </a:solidFill>
                <a:latin typeface="Microsoft JhengHei"/>
                <a:ea typeface="Microsoft JhengHei"/>
                <a:cs typeface="Microsoft JhengHei"/>
              </a:rPr>
              <a:t>、</a:t>
            </a:r>
            <a:r>
              <a:rPr sz="2020" b="1" u="none" strike="noStrike">
                <a:solidFill>
                  <a:srgbClr val="087F8C"/>
                </a:solidFill>
                <a:latin typeface="Microsoft JhengHei"/>
                <a:ea typeface="Microsoft JhengHei"/>
                <a:cs typeface="Microsoft JhengHei"/>
              </a:rPr>
              <a:t>F5</a:t>
            </a:r>
            <a:r>
              <a:rPr sz="2020" b="1" u="none" strike="noStrike">
                <a:solidFill>
                  <a:srgbClr val="087F8C"/>
                </a:solidFill>
                <a:latin typeface="Microsoft JhengHei"/>
                <a:ea typeface="Microsoft JhengHei"/>
                <a:cs typeface="Microsoft JhengHei"/>
              </a:rPr>
              <a:t>：低門檻時整體較有利</a:t>
            </a:r>
            <a:endParaRPr sz="2020" b="0" u="none" strike="noStrike">
              <a:solidFill>
                <a:srgbClr val="000000"/>
              </a:solidFill>
              <a:latin typeface="Arial"/>
              <a:ea typeface="Arial"/>
              <a:cs typeface="Arial"/>
            </a:endParaRPr>
          </a:p>
        </p:txBody>
      </p:sp>
      <p:sp>
        <p:nvSpPr>
          <p:cNvPr id="170" name="">
            <a:extLst xmlns:a="http://schemas.openxmlformats.org/drawingml/2006/main">
              <a:ext uri="{FF2B5EF4-FFF2-40B4-BE49-F238E27FC236}">
                <a16:creationId xmlns:a16="http://schemas.microsoft.com/office/drawing/2014/main" id="{66591822-B38C-4F98-ACF2-B110D8883EDC}"/>
              </a:ext>
            </a:extLst>
          </p:cNvPr>
          <p:cNvSpPr>
            <a:spLocks xmlns:a="http://schemas.openxmlformats.org/drawingml/2006/main" noGrp="1"/>
          </p:cNvSpPr>
          <p:nvPr/>
        </p:nvSpPr>
        <p:spPr>
          <a:xfrm xmlns:a="http://schemas.openxmlformats.org/drawingml/2006/main">
            <a:off x="6210360" y="5114880"/>
            <a:ext cx="5295600" cy="428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1" u="none" strike="noStrike">
                <a:solidFill>
                  <a:srgbClr val="087F8C"/>
                </a:solidFill>
                <a:latin typeface="Microsoft JhengHei"/>
                <a:ea typeface="Microsoft JhengHei"/>
                <a:cs typeface="Microsoft JhengHei"/>
              </a:rPr>
              <a:t>F26</a:t>
            </a:r>
            <a:r>
              <a:rPr sz="1950" b="1" u="none" strike="noStrike">
                <a:solidFill>
                  <a:srgbClr val="087F8C"/>
                </a:solidFill>
                <a:latin typeface="Microsoft JhengHei"/>
                <a:ea typeface="Microsoft JhengHei"/>
                <a:cs typeface="Microsoft JhengHei"/>
              </a:rPr>
              <a:t>：</a:t>
            </a:r>
            <a:r>
              <a:rPr sz="1950" b="1" u="none" strike="noStrike">
                <a:solidFill>
                  <a:srgbClr val="087F8C"/>
                </a:solidFill>
                <a:latin typeface="Microsoft JhengHei"/>
                <a:ea typeface="Microsoft JhengHei"/>
                <a:cs typeface="Microsoft JhengHei"/>
              </a:rPr>
              <a:t>p=0 </a:t>
            </a:r>
            <a:r>
              <a:rPr sz="1950" b="1" u="none" strike="noStrike">
                <a:solidFill>
                  <a:srgbClr val="087F8C"/>
                </a:solidFill>
                <a:latin typeface="Microsoft JhengHei"/>
                <a:ea typeface="Microsoft JhengHei"/>
                <a:cs typeface="Microsoft JhengHei"/>
              </a:rPr>
              <a:t>較差，加入防禦後下降</a:t>
            </a:r>
            <a:endParaRPr sz="1950" b="0" u="none" strike="noStrike">
              <a:solidFill>
                <a:srgbClr val="000000"/>
              </a:solidFill>
              <a:latin typeface="Arial"/>
              <a:ea typeface="Arial"/>
              <a:cs typeface="Arial"/>
            </a:endParaRPr>
          </a:p>
        </p:txBody>
      </p:sp>
      <p:sp>
        <p:nvSpPr>
          <p:cNvPr id="171" name="">
            <a:extLst xmlns:a="http://schemas.openxmlformats.org/drawingml/2006/main">
              <a:ext uri="{FF2B5EF4-FFF2-40B4-BE49-F238E27FC236}">
                <a16:creationId xmlns:a16="http://schemas.microsoft.com/office/drawing/2014/main" id="{EDBFA609-E180-41BE-B89F-71BF7DB06EF0}"/>
              </a:ext>
            </a:extLst>
          </p:cNvPr>
          <p:cNvSpPr>
            <a:spLocks xmlns:a="http://schemas.openxmlformats.org/drawingml/2006/main" noGrp="1"/>
          </p:cNvSpPr>
          <p:nvPr/>
        </p:nvSpPr>
        <p:spPr>
          <a:xfrm xmlns:a="http://schemas.openxmlformats.org/drawingml/2006/main">
            <a:off x="685800" y="5715000"/>
            <a:ext cx="10820160" cy="4662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0" u="none" strike="noStrike">
                <a:solidFill>
                  <a:srgbClr val="142D40"/>
                </a:solidFill>
                <a:latin typeface="Microsoft JhengHei"/>
                <a:ea typeface="Microsoft JhengHei"/>
                <a:cs typeface="Microsoft JhengHei"/>
              </a:rPr>
              <a:t>p </a:t>
            </a:r>
            <a:r>
              <a:rPr sz="2020" b="0" u="none" strike="noStrike">
                <a:solidFill>
                  <a:srgbClr val="142D40"/>
                </a:solidFill>
                <a:latin typeface="Microsoft JhengHei"/>
                <a:ea typeface="Microsoft JhengHei"/>
                <a:cs typeface="Microsoft JhengHei"/>
              </a:rPr>
              <a:t>同時改變分支機率與分支內 </a:t>
            </a:r>
            <a:r>
              <a:rPr sz="2020" b="0" u="none" strike="noStrike">
                <a:solidFill>
                  <a:srgbClr val="142D40"/>
                </a:solidFill>
                <a:latin typeface="Microsoft JhengHei"/>
                <a:ea typeface="Microsoft JhengHei"/>
                <a:cs typeface="Microsoft JhengHei"/>
              </a:rPr>
              <a:t>ρ </a:t>
            </a:r>
            <a:r>
              <a:rPr sz="2020" b="0" u="none" strike="noStrike">
                <a:solidFill>
                  <a:srgbClr val="142D40"/>
                </a:solidFill>
                <a:latin typeface="Microsoft JhengHei"/>
                <a:ea typeface="Microsoft JhengHei"/>
                <a:cs typeface="Microsoft JhengHei"/>
              </a:rPr>
              <a:t>範圍，屬於整體設定的比較</a:t>
            </a:r>
            <a:endParaRPr sz="2020" b="0" u="none" strike="noStrike">
              <a:solidFill>
                <a:srgbClr val="000000"/>
              </a:solidFill>
              <a:latin typeface="Arial"/>
              <a:ea typeface="Arial"/>
              <a:cs typeface="Arial"/>
            </a:endParaRPr>
          </a:p>
        </p:txBody>
      </p:sp>
      <p:sp>
        <p:nvSpPr>
          <p:cNvPr id="172" name="">
            <a:extLst xmlns:a="http://schemas.openxmlformats.org/drawingml/2006/main">
              <a:ext uri="{FF2B5EF4-FFF2-40B4-BE49-F238E27FC236}">
                <a16:creationId xmlns:a16="http://schemas.microsoft.com/office/drawing/2014/main" id="{9E0C83C0-AF65-4CDC-B6BF-585E534307D8}"/>
              </a:ext>
            </a:extLst>
          </p:cNvPr>
          <p:cNvSpPr>
            <a:spLocks xmlns:a="http://schemas.openxmlformats.org/drawingml/2006/main" noGrp="1"/>
          </p:cNvSpPr>
          <p:nvPr/>
        </p:nvSpPr>
        <p:spPr>
          <a:xfrm xmlns:a="http://schemas.openxmlformats.org/drawingml/2006/main">
            <a:off x="9906120" y="228600"/>
            <a:ext cx="159984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endParaRPr sz="143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852448611"/>
      </p:ext>
    </p:extLst>
  </p:cSld>
</p:sld>
</file>

<file path=ppt/slides/slide2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73" name="">
            <a:extLst xmlns:a="http://schemas.openxmlformats.org/drawingml/2006/main">
              <a:ext uri="{FF2B5EF4-FFF2-40B4-BE49-F238E27FC236}">
                <a16:creationId xmlns:a16="http://schemas.microsoft.com/office/drawing/2014/main" id="{B0E3B866-7DEA-47EB-935E-2F80D4D744B3}"/>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成功權重，有沒有比較證據？</a:t>
            </a:r>
            <a:endParaRPr sz="3230" b="0" u="none" strike="noStrike">
              <a:solidFill>
                <a:srgbClr val="000000"/>
              </a:solidFill>
              <a:latin typeface="Arial"/>
              <a:ea typeface="Arial"/>
              <a:cs typeface="Arial"/>
            </a:endParaRPr>
          </a:p>
        </p:txBody>
      </p:sp>
      <p:sp>
        <p:nvSpPr>
          <p:cNvPr id="174" name="">
            <a:extLst xmlns:a="http://schemas.openxmlformats.org/drawingml/2006/main">
              <a:ext uri="{FF2B5EF4-FFF2-40B4-BE49-F238E27FC236}">
                <a16:creationId xmlns:a16="http://schemas.microsoft.com/office/drawing/2014/main" id="{2C68A335-8DF7-402D-8A17-F90D05AA87B1}"/>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 </a:t>
            </a:r>
            <a:r>
              <a:rPr sz="1130" b="0" u="none" strike="noStrike">
                <a:solidFill>
                  <a:srgbClr val="536879"/>
                </a:solidFill>
                <a:latin typeface="Microsoft JhengHei"/>
                <a:ea typeface="Microsoft JhengHei"/>
                <a:cs typeface="Microsoft JhengHei"/>
              </a:rPr>
              <a:t>V.D</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F26 </a:t>
            </a:r>
            <a:r>
              <a:rPr sz="1130" b="0" u="none" strike="noStrike">
                <a:solidFill>
                  <a:srgbClr val="536879"/>
                </a:solidFill>
                <a:latin typeface="Microsoft JhengHei"/>
                <a:ea typeface="Microsoft JhengHei"/>
                <a:cs typeface="Microsoft JhengHei"/>
              </a:rPr>
              <a:t>權重比較為 </a:t>
            </a:r>
            <a:r>
              <a:rPr sz="1130" b="0" u="none" strike="noStrike">
                <a:solidFill>
                  <a:srgbClr val="536879"/>
                </a:solidFill>
                <a:latin typeface="Microsoft JhengHei"/>
                <a:ea typeface="Microsoft JhengHei"/>
                <a:cs typeface="Microsoft JhengHei"/>
              </a:rPr>
              <a:t>30 </a:t>
            </a:r>
            <a:r>
              <a:rPr sz="1130" b="0" u="none" strike="noStrike">
                <a:solidFill>
                  <a:srgbClr val="536879"/>
                </a:solidFill>
                <a:latin typeface="Microsoft JhengHei"/>
                <a:ea typeface="Microsoft JhengHei"/>
                <a:cs typeface="Microsoft JhengHei"/>
              </a:rPr>
              <a:t>次平均</a:t>
            </a:r>
            <a:endParaRPr sz="1130" b="0" u="none" strike="noStrike">
              <a:solidFill>
                <a:srgbClr val="000000"/>
              </a:solidFill>
              <a:latin typeface="Arial"/>
              <a:ea typeface="Arial"/>
              <a:cs typeface="Arial"/>
            </a:endParaRPr>
          </a:p>
        </p:txBody>
      </p:sp>
      <p:sp>
        <p:nvSpPr>
          <p:cNvPr id="175" name="">
            <a:extLst xmlns:a="http://schemas.openxmlformats.org/drawingml/2006/main">
              <a:ext uri="{FF2B5EF4-FFF2-40B4-BE49-F238E27FC236}">
                <a16:creationId xmlns:a16="http://schemas.microsoft.com/office/drawing/2014/main" id="{4AFB318A-F457-4FDD-849D-707906204330}"/>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20</a:t>
            </a:r>
            <a:endParaRPr sz="1350" b="0" u="none" strike="noStrike">
              <a:solidFill>
                <a:srgbClr val="000000"/>
              </a:solidFill>
              <a:latin typeface="Arial"/>
              <a:ea typeface="Arial"/>
              <a:cs typeface="Arial"/>
            </a:endParaRPr>
          </a:p>
        </p:txBody>
      </p:sp>
      <p:sp>
        <p:nvSpPr>
          <p:cNvPr id="176" name="">
            <a:extLst xmlns:a="http://schemas.openxmlformats.org/drawingml/2006/main">
              <a:ext uri="{FF2B5EF4-FFF2-40B4-BE49-F238E27FC236}">
                <a16:creationId xmlns:a16="http://schemas.microsoft.com/office/drawing/2014/main" id="{67CB8E60-B3CB-4516-A477-980E7C471719}"/>
              </a:ext>
            </a:extLst>
          </p:cNvPr>
          <p:cNvSpPr>
            <a:spLocks xmlns:a="http://schemas.openxmlformats.org/drawingml/2006/main" noGrp="1"/>
          </p:cNvSpPr>
          <p:nvPr/>
        </p:nvSpPr>
        <p:spPr>
          <a:xfrm xmlns:a="http://schemas.openxmlformats.org/drawingml/2006/main">
            <a:off x="685800" y="1743120"/>
            <a:ext cx="10820160" cy="5522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320" b="1" u="none" strike="noStrike">
                <a:solidFill>
                  <a:srgbClr val="087F8C"/>
                </a:solidFill>
                <a:latin typeface="Microsoft JhengHei"/>
                <a:ea typeface="Microsoft JhengHei"/>
                <a:cs typeface="Microsoft JhengHei"/>
              </a:rPr>
              <a:t>F26</a:t>
            </a:r>
            <a:r>
              <a:rPr sz="2320" b="1" u="none" strike="noStrike">
                <a:solidFill>
                  <a:srgbClr val="087F8C"/>
                </a:solidFill>
                <a:latin typeface="Microsoft JhengHei"/>
                <a:ea typeface="Microsoft JhengHei"/>
                <a:cs typeface="Microsoft JhengHei"/>
              </a:rPr>
              <a:t>，各組獨立執行 </a:t>
            </a:r>
            <a:r>
              <a:rPr sz="2320" b="1" u="none" strike="noStrike">
                <a:solidFill>
                  <a:srgbClr val="087F8C"/>
                </a:solidFill>
                <a:latin typeface="Microsoft JhengHei"/>
                <a:ea typeface="Microsoft JhengHei"/>
                <a:cs typeface="Microsoft JhengHei"/>
              </a:rPr>
              <a:t>30 </a:t>
            </a:r>
            <a:r>
              <a:rPr sz="2320" b="1" u="none" strike="noStrike">
                <a:solidFill>
                  <a:srgbClr val="087F8C"/>
                </a:solidFill>
                <a:latin typeface="Microsoft JhengHei"/>
                <a:ea typeface="Microsoft JhengHei"/>
                <a:cs typeface="Microsoft JhengHei"/>
              </a:rPr>
              <a:t>次，平均目標值越小越好</a:t>
            </a:r>
            <a:endParaRPr sz="2320" b="0" u="none" strike="noStrike">
              <a:solidFill>
                <a:srgbClr val="000000"/>
              </a:solidFill>
              <a:latin typeface="Arial"/>
              <a:ea typeface="Arial"/>
              <a:cs typeface="Arial"/>
            </a:endParaRPr>
          </a:p>
        </p:txBody>
      </p:sp>
      <p:graphicFrame>
        <p:nvGraphicFramePr>
          <p:cNvPr id="177" name="">
            <a:extLst xmlns:a="http://schemas.openxmlformats.org/drawingml/2006/main">
              <a:ext uri="{FF2B5EF4-FFF2-40B4-BE49-F238E27FC236}">
                <a16:creationId xmlns:a16="http://schemas.microsoft.com/office/drawing/2014/main" id="{0883ED87-B582-4784-A82A-CB69C2410B26}"/>
              </a:ext>
            </a:extLst>
          </p:cNvPr>
          <p:cNvGraphicFramePr/>
          <p:nvPr/>
        </p:nvGraphicFramePr>
        <p:xfrm>
          <a:off xmlns:a="http://schemas.openxmlformats.org/drawingml/2006/main" x="685800" y="2486160"/>
          <a:ext xmlns:a="http://schemas.openxmlformats.org/drawingml/2006/main" cx="10820160" cy="2980800"/>
        </p:xfrm>
        <a:graphic xmlns:a="http://schemas.openxmlformats.org/drawingml/2006/main">
          <a:graphicData uri="http://schemas.openxmlformats.org/drawingml/2006/table">
            <a:tbl>
              <a:tblPr/>
              <a:tblGrid>
                <a:gridCol w="6953040"/>
                <a:gridCol w="3867120"/>
              </a:tblGrid>
              <a:tr h="745200">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權重設計</a:t>
                      </a:r>
                      <a:endParaRPr sz="187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平均值</a:t>
                      </a:r>
                      <a:endParaRPr sz="18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7452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固定權重（對照）</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1.38 × 10⁻¹</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7452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共同線性調整（對照）</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4.57 × 10⁻³</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74520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依個別成功紀錄更新</a:t>
                      </a:r>
                      <a:endParaRPr sz="1870" b="0" u="none" strike="noStrike">
                        <a:solidFill>
                          <a:srgbClr val="000000"/>
                        </a:solidFill>
                        <a:latin typeface="Arial"/>
                        <a:ea typeface="Arial"/>
                        <a:cs typeface="Arial"/>
                      </a:endParaRPr>
                    </a:p>
                    <a:p>
                      <a:pPr>
                        <a:lnSpc>
                          <a:spcPct val="100000"/>
                        </a:lnSpc>
                        <a:buNone/>
                      </a:pPr>
                      <a:r>
                        <a:rPr sz="1870" b="0" u="none" strike="noStrike">
                          <a:solidFill>
                            <a:srgbClr val="142D40"/>
                          </a:solidFill>
                          <a:latin typeface="Microsoft JhengHei"/>
                          <a:ea typeface="Microsoft JhengHei"/>
                          <a:cs typeface="Microsoft JhengHei"/>
                        </a:rPr>
                        <a:t>（原演算法的權重更新機制）</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1.273 × 10⁻⁵</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178" name="">
            <a:extLst xmlns:a="http://schemas.openxmlformats.org/drawingml/2006/main">
              <a:ext uri="{FF2B5EF4-FFF2-40B4-BE49-F238E27FC236}">
                <a16:creationId xmlns:a16="http://schemas.microsoft.com/office/drawing/2014/main" id="{2B2AFEB7-F7C6-4AA6-BD38-46AD049C2F40}"/>
              </a:ext>
            </a:extLst>
          </p:cNvPr>
          <p:cNvSpPr>
            <a:spLocks xmlns:a="http://schemas.openxmlformats.org/drawingml/2006/main" noGrp="1"/>
          </p:cNvSpPr>
          <p:nvPr/>
        </p:nvSpPr>
        <p:spPr>
          <a:xfrm xmlns:a="http://schemas.openxmlformats.org/drawingml/2006/main">
            <a:off x="685800" y="5619600"/>
            <a:ext cx="10820160" cy="5806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這組結果支持原設定，尚未分離個別化、成功歷史、非線性各自的貢獻</a:t>
            </a:r>
            <a:endParaRPr sz="195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584810034"/>
      </p:ext>
    </p:extLst>
  </p:cSld>
</p:sld>
</file>

<file path=ppt/slides/slide2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79" name="">
            <a:extLst xmlns:a="http://schemas.openxmlformats.org/drawingml/2006/main">
              <a:ext uri="{FF2B5EF4-FFF2-40B4-BE49-F238E27FC236}">
                <a16:creationId xmlns:a16="http://schemas.microsoft.com/office/drawing/2014/main" id="{6A1AC6F4-0E0E-4330-B2FD-6A60200170C8}"/>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壓力容器：尺寸如何計算成本？</a:t>
            </a:r>
            <a:endParaRPr sz="3230" b="0" u="none" strike="noStrike">
              <a:solidFill>
                <a:srgbClr val="000000"/>
              </a:solidFill>
              <a:latin typeface="Arial"/>
              <a:ea typeface="Arial"/>
              <a:cs typeface="Arial"/>
            </a:endParaRPr>
          </a:p>
        </p:txBody>
      </p:sp>
      <p:sp>
        <p:nvSpPr>
          <p:cNvPr id="180" name="">
            <a:extLst xmlns:a="http://schemas.openxmlformats.org/drawingml/2006/main">
              <a:ext uri="{FF2B5EF4-FFF2-40B4-BE49-F238E27FC236}">
                <a16:creationId xmlns:a16="http://schemas.microsoft.com/office/drawing/2014/main" id="{29F9DDB8-7857-4393-8E27-E8098F24CF11}"/>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成本與尺寸定義：Zhou et al. (2013), Example 3；A、B 為本例指定方案</a:t>
            </a:r>
            <a:endParaRPr sz="1130" b="0" u="none" strike="noStrike">
              <a:solidFill>
                <a:srgbClr val="000000"/>
              </a:solidFill>
              <a:latin typeface="Arial"/>
              <a:ea typeface="Arial"/>
              <a:cs typeface="Arial"/>
            </a:endParaRPr>
          </a:p>
        </p:txBody>
      </p:sp>
      <p:sp>
        <p:nvSpPr>
          <p:cNvPr id="181" name="">
            <a:extLst xmlns:a="http://schemas.openxmlformats.org/drawingml/2006/main">
              <a:ext uri="{FF2B5EF4-FFF2-40B4-BE49-F238E27FC236}">
                <a16:creationId xmlns:a16="http://schemas.microsoft.com/office/drawing/2014/main" id="{F0509824-04F3-4B56-979F-68675F4F51AB}"/>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21</a:t>
            </a:r>
            <a:endParaRPr sz="1350" b="0" u="none" strike="noStrike">
              <a:solidFill>
                <a:srgbClr val="000000"/>
              </a:solidFill>
              <a:latin typeface="Arial"/>
              <a:ea typeface="Arial"/>
              <a:cs typeface="Arial"/>
            </a:endParaRPr>
          </a:p>
        </p:txBody>
      </p:sp>
      <p:sp>
        <p:nvSpPr>
          <p:cNvPr id="182" name="">
            <a:extLst xmlns:a="http://schemas.openxmlformats.org/drawingml/2006/main">
              <a:ext uri="{FF2B5EF4-FFF2-40B4-BE49-F238E27FC236}">
                <a16:creationId xmlns:a16="http://schemas.microsoft.com/office/drawing/2014/main" id="{03BA4739-2510-4988-B4FC-DD48021E8AEB}"/>
              </a:ext>
            </a:extLst>
          </p:cNvPr>
          <p:cNvSpPr>
            <a:spLocks xmlns:a="http://schemas.openxmlformats.org/drawingml/2006/main" noGrp="1"/>
          </p:cNvSpPr>
          <p:nvPr/>
        </p:nvSpPr>
        <p:spPr>
          <a:xfrm xmlns:a="http://schemas.openxmlformats.org/drawingml/2006/main">
            <a:off x="685800" y="1685880"/>
            <a:ext cx="10820160" cy="5425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320" b="1" u="none" strike="noStrike">
                <a:solidFill>
                  <a:srgbClr val="087F8C"/>
                </a:solidFill>
                <a:latin typeface="Microsoft JhengHei"/>
                <a:ea typeface="Microsoft JhengHei"/>
                <a:cs typeface="Microsoft JhengHei"/>
              </a:rPr>
              <a:t>一</a:t>
            </a:r>
            <a:r>
              <a:rPr sz="2320" b="1" u="none" strike="noStrike">
                <a:solidFill>
                  <a:srgbClr val="087F8C"/>
                </a:solidFill>
                <a:latin typeface="Microsoft JhengHei"/>
                <a:ea typeface="Microsoft JhengHei"/>
                <a:cs typeface="Microsoft JhengHei"/>
              </a:rPr>
              <a:t>位</a:t>
            </a:r>
            <a:r>
              <a:rPr sz="2320" b="1" u="none" strike="noStrike">
                <a:solidFill>
                  <a:srgbClr val="087F8C"/>
                </a:solidFill>
                <a:latin typeface="Microsoft JhengHei"/>
                <a:ea typeface="Microsoft JhengHei"/>
                <a:cs typeface="Microsoft JhengHei"/>
              </a:rPr>
              <a:t>士</a:t>
            </a:r>
            <a:r>
              <a:rPr sz="2320" b="1" u="none" strike="noStrike">
                <a:solidFill>
                  <a:srgbClr val="087F8C"/>
                </a:solidFill>
                <a:latin typeface="Microsoft JhengHei"/>
                <a:ea typeface="Microsoft JhengHei"/>
                <a:cs typeface="Microsoft JhengHei"/>
              </a:rPr>
              <a:t>兵 </a:t>
            </a:r>
            <a:r>
              <a:rPr sz="2320" b="1" u="none" strike="noStrike">
                <a:solidFill>
                  <a:srgbClr val="087F8C"/>
                </a:solidFill>
                <a:latin typeface="Microsoft JhengHei"/>
                <a:ea typeface="Microsoft JhengHei"/>
                <a:cs typeface="Microsoft JhengHei"/>
              </a:rPr>
              <a:t>X = </a:t>
            </a:r>
            <a:r>
              <a:rPr sz="2320" b="1" u="none" strike="noStrike">
                <a:solidFill>
                  <a:srgbClr val="087F8C"/>
                </a:solidFill>
                <a:latin typeface="Microsoft JhengHei"/>
                <a:ea typeface="Microsoft JhengHei"/>
                <a:cs typeface="Microsoft JhengHei"/>
              </a:rPr>
              <a:t>(Tₛ, </a:t>
            </a:r>
            <a:r>
              <a:rPr sz="2320" b="1" u="none" strike="noStrike">
                <a:solidFill>
                  <a:srgbClr val="087F8C"/>
                </a:solidFill>
                <a:latin typeface="Microsoft JhengHei"/>
                <a:ea typeface="Microsoft JhengHei"/>
                <a:cs typeface="Microsoft JhengHei"/>
              </a:rPr>
              <a:t>Tₕ, </a:t>
            </a:r>
            <a:r>
              <a:rPr sz="2320" b="1" u="none" strike="noStrike">
                <a:solidFill>
                  <a:srgbClr val="087F8C"/>
                </a:solidFill>
                <a:latin typeface="Microsoft JhengHei"/>
                <a:ea typeface="Microsoft JhengHei"/>
                <a:cs typeface="Microsoft JhengHei"/>
              </a:rPr>
              <a:t>Rv, </a:t>
            </a:r>
            <a:r>
              <a:rPr sz="2320" b="1" u="none" strike="noStrike">
                <a:solidFill>
                  <a:srgbClr val="087F8C"/>
                </a:solidFill>
                <a:latin typeface="Microsoft JhengHei"/>
                <a:ea typeface="Microsoft JhengHei"/>
                <a:cs typeface="Microsoft JhengHei"/>
              </a:rPr>
              <a:t>Lc)</a:t>
            </a:r>
            <a:r>
              <a:rPr sz="2320" b="1" u="none" strike="noStrike">
                <a:solidFill>
                  <a:srgbClr val="087F8C"/>
                </a:solidFill>
                <a:latin typeface="Microsoft JhengHei"/>
                <a:ea typeface="Microsoft JhengHei"/>
                <a:cs typeface="Microsoft JhengHei"/>
              </a:rPr>
              <a:t>，</a:t>
            </a:r>
            <a:r>
              <a:rPr sz="2320" b="1" u="none" strike="noStrike">
                <a:solidFill>
                  <a:srgbClr val="087F8C"/>
                </a:solidFill>
                <a:latin typeface="Microsoft JhengHei"/>
                <a:ea typeface="Microsoft JhengHei"/>
                <a:cs typeface="Microsoft JhengHei"/>
              </a:rPr>
              <a:t>代</a:t>
            </a:r>
            <a:r>
              <a:rPr sz="2320" b="1" u="none" strike="noStrike">
                <a:solidFill>
                  <a:srgbClr val="087F8C"/>
                </a:solidFill>
                <a:latin typeface="Microsoft JhengHei"/>
                <a:ea typeface="Microsoft JhengHei"/>
                <a:cs typeface="Microsoft JhengHei"/>
              </a:rPr>
              <a:t>表</a:t>
            </a:r>
            <a:r>
              <a:rPr sz="2320" b="1" u="none" strike="noStrike">
                <a:solidFill>
                  <a:srgbClr val="087F8C"/>
                </a:solidFill>
                <a:latin typeface="Microsoft JhengHei"/>
                <a:ea typeface="Microsoft JhengHei"/>
                <a:cs typeface="Microsoft JhengHei"/>
              </a:rPr>
              <a:t>容</a:t>
            </a:r>
            <a:r>
              <a:rPr sz="2320" b="1" u="none" strike="noStrike">
                <a:solidFill>
                  <a:srgbClr val="087F8C"/>
                </a:solidFill>
                <a:latin typeface="Microsoft JhengHei"/>
                <a:ea typeface="Microsoft JhengHei"/>
                <a:cs typeface="Microsoft JhengHei"/>
              </a:rPr>
              <a:t>器</a:t>
            </a:r>
            <a:r>
              <a:rPr sz="2320" b="1" u="none" strike="noStrike">
                <a:solidFill>
                  <a:srgbClr val="087F8C"/>
                </a:solidFill>
                <a:latin typeface="Microsoft JhengHei"/>
                <a:ea typeface="Microsoft JhengHei"/>
                <a:cs typeface="Microsoft JhengHei"/>
              </a:rPr>
              <a:t>尺</a:t>
            </a:r>
            <a:r>
              <a:rPr sz="2320" b="1" u="none" strike="noStrike">
                <a:solidFill>
                  <a:srgbClr val="087F8C"/>
                </a:solidFill>
                <a:latin typeface="Microsoft JhengHei"/>
                <a:ea typeface="Microsoft JhengHei"/>
                <a:cs typeface="Microsoft JhengHei"/>
              </a:rPr>
              <a:t>寸</a:t>
            </a:r>
            <a:r>
              <a:rPr sz="2320" b="1" u="none" strike="noStrike">
                <a:solidFill>
                  <a:srgbClr val="087F8C"/>
                </a:solidFill>
                <a:latin typeface="Microsoft JhengHei"/>
                <a:ea typeface="Microsoft JhengHei"/>
                <a:cs typeface="Microsoft JhengHei"/>
              </a:rPr>
              <a:t>（</a:t>
            </a:r>
            <a:r>
              <a:rPr sz="2320" b="1" u="none" strike="noStrike">
                <a:solidFill>
                  <a:srgbClr val="087F8C"/>
                </a:solidFill>
                <a:latin typeface="Microsoft JhengHei"/>
                <a:ea typeface="Microsoft JhengHei"/>
                <a:cs typeface="Microsoft JhengHei"/>
              </a:rPr>
              <a:t>英</a:t>
            </a:r>
            <a:r>
              <a:rPr sz="2320" b="1" u="none" strike="noStrike">
                <a:solidFill>
                  <a:srgbClr val="087F8C"/>
                </a:solidFill>
                <a:latin typeface="Microsoft JhengHei"/>
                <a:ea typeface="Microsoft JhengHei"/>
                <a:cs typeface="Microsoft JhengHei"/>
              </a:rPr>
              <a:t>吋</a:t>
            </a:r>
            <a:r>
              <a:rPr sz="2320" b="1" u="none" strike="noStrike">
                <a:solidFill>
                  <a:srgbClr val="087F8C"/>
                </a:solidFill>
                <a:latin typeface="Microsoft JhengHei"/>
                <a:ea typeface="Microsoft JhengHei"/>
                <a:cs typeface="Microsoft JhengHei"/>
              </a:rPr>
              <a:t>）</a:t>
            </a:r>
            <a:endParaRPr sz="2320" b="0" u="none" strike="noStrike">
              <a:solidFill>
                <a:srgbClr val="000000"/>
              </a:solidFill>
              <a:latin typeface="Arial"/>
              <a:ea typeface="Arial"/>
              <a:cs typeface="Arial"/>
            </a:endParaRPr>
          </a:p>
        </p:txBody>
      </p:sp>
      <p:sp>
        <p:nvSpPr>
          <p:cNvPr id="183" name="">
            <a:extLst xmlns:a="http://schemas.openxmlformats.org/drawingml/2006/main">
              <a:ext uri="{FF2B5EF4-FFF2-40B4-BE49-F238E27FC236}">
                <a16:creationId xmlns:a16="http://schemas.microsoft.com/office/drawing/2014/main" id="{3DDE9EC1-4E05-47E3-B53E-7466D73B2CB2}"/>
              </a:ext>
            </a:extLst>
          </p:cNvPr>
          <p:cNvSpPr>
            <a:spLocks xmlns:a="http://schemas.openxmlformats.org/drawingml/2006/main" noGrp="1"/>
          </p:cNvSpPr>
          <p:nvPr/>
        </p:nvSpPr>
        <p:spPr>
          <a:xfrm xmlns:a="http://schemas.openxmlformats.org/drawingml/2006/main">
            <a:off x="981223" y="3739360"/>
            <a:ext cx="4118328" cy="1299823"/>
          </a:xfrm>
          <a:prstGeom xmlns:a="http://schemas.openxmlformats.org/drawingml/2006/main" prst="roundRect">
            <a:avLst>
              <a:gd name="adj" fmla="val 49143"/>
            </a:avLst>
          </a:prstGeom>
          <a:solidFill xmlns:a="http://schemas.openxmlformats.org/drawingml/2006/main">
            <a:srgbClr val="E5F1F3"/>
          </a:solidFill>
          <a:ln xmlns:a="http://schemas.openxmlformats.org/drawingml/2006/main" w="28575">
            <a:solidFill>
              <a:srgbClr val="142D40"/>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90000" tIns="45000" rIns="90000" bIns="45000" anchor="t">
            <a:noAutofit/>
          </a:bodyPr>
          <a:lstStyle xmlns:a="http://schemas.openxmlformats.org/drawingml/2006/main"/>
          <a:p xmlns:a="http://schemas.openxmlformats.org/drawingml/2006/main">
            <a:endParaRPr sz="1800" b="0" u="none" strike="noStrike">
              <a:solidFill>
                <a:srgbClr val="000000"/>
              </a:solidFill>
              <a:latin typeface="Arial"/>
              <a:ea typeface="Arial"/>
              <a:cs typeface="Arial"/>
            </a:endParaRPr>
          </a:p>
        </p:txBody>
      </p:sp>
      <p:cxnSp>
        <p:nvCxnSpPr>
          <p:cNvPr id="184" name="">
            <a:extLst xmlns:a="http://schemas.openxmlformats.org/drawingml/2006/main">
              <a:ext uri="{FF2B5EF4-FFF2-40B4-BE49-F238E27FC236}">
                <a16:creationId xmlns:a16="http://schemas.microsoft.com/office/drawing/2014/main" id="{69308A10-8890-45B6-AA49-EC2F2316DCDE}"/>
              </a:ext>
            </a:extLst>
          </p:cNvPr>
          <p:cNvCxnSpPr/>
          <p:nvPr/>
        </p:nvCxnSpPr>
        <p:spPr>
          <a:xfrm xmlns:a="http://schemas.openxmlformats.org/drawingml/2006/main">
            <a:off x="1742285" y="3739079"/>
            <a:ext cx="338" cy="1300666"/>
          </a:xfrm>
          <a:prstGeom xmlns:a="http://schemas.openxmlformats.org/drawingml/2006/main" prst="straightConnector1">
            <a:avLst/>
          </a:prstGeom>
          <a:ln xmlns:a="http://schemas.openxmlformats.org/drawingml/2006/main" w="19050">
            <a:solidFill>
              <a:srgbClr val="087F8C"/>
            </a:solidFill>
            <a:round/>
          </a:ln>
        </p:spPr>
      </p:cxnSp>
      <p:cxnSp>
        <p:nvCxnSpPr>
          <p:cNvPr id="185" name="">
            <a:extLst xmlns:a="http://schemas.openxmlformats.org/drawingml/2006/main">
              <a:ext uri="{FF2B5EF4-FFF2-40B4-BE49-F238E27FC236}">
                <a16:creationId xmlns:a16="http://schemas.microsoft.com/office/drawing/2014/main" id="{3B5700B3-A2A4-4B5A-8EF1-46A9F4F46480}"/>
              </a:ext>
            </a:extLst>
          </p:cNvPr>
          <p:cNvCxnSpPr/>
          <p:nvPr/>
        </p:nvCxnSpPr>
        <p:spPr>
          <a:xfrm xmlns:a="http://schemas.openxmlformats.org/drawingml/2006/main">
            <a:off x="4338828" y="3739079"/>
            <a:ext cx="338" cy="1300666"/>
          </a:xfrm>
          <a:prstGeom xmlns:a="http://schemas.openxmlformats.org/drawingml/2006/main" prst="straightConnector1">
            <a:avLst/>
          </a:prstGeom>
          <a:ln xmlns:a="http://schemas.openxmlformats.org/drawingml/2006/main" w="19050">
            <a:solidFill>
              <a:srgbClr val="087F8C"/>
            </a:solidFill>
            <a:round/>
          </a:ln>
        </p:spPr>
      </p:cxnSp>
      <p:cxnSp>
        <p:nvCxnSpPr>
          <p:cNvPr id="186" name="">
            <a:extLst xmlns:a="http://schemas.openxmlformats.org/drawingml/2006/main">
              <a:ext uri="{FF2B5EF4-FFF2-40B4-BE49-F238E27FC236}">
                <a16:creationId xmlns:a16="http://schemas.microsoft.com/office/drawing/2014/main" id="{EAC86FE8-6E34-48E7-9C2B-6FB899F50745}"/>
              </a:ext>
            </a:extLst>
          </p:cNvPr>
          <p:cNvCxnSpPr/>
          <p:nvPr/>
        </p:nvCxnSpPr>
        <p:spPr>
          <a:xfrm xmlns:a="http://schemas.openxmlformats.org/drawingml/2006/main">
            <a:off x="1742285" y="5381197"/>
            <a:ext cx="2596882" cy="281"/>
          </a:xfrm>
          <a:prstGeom xmlns:a="http://schemas.openxmlformats.org/drawingml/2006/main" prst="straightConnector1">
            <a:avLst/>
          </a:prstGeom>
          <a:ln xmlns:a="http://schemas.openxmlformats.org/drawingml/2006/main" w="19050">
            <a:solidFill>
              <a:srgbClr val="087F8C"/>
            </a:solidFill>
            <a:round/>
            <a:headEnd type="triangle" w="sm" len="sm"/>
            <a:tailEnd type="triangle" w="sm" len="sm"/>
          </a:ln>
        </p:spPr>
      </p:cxnSp>
      <p:sp>
        <p:nvSpPr>
          <p:cNvPr id="187" name="">
            <a:extLst xmlns:a="http://schemas.openxmlformats.org/drawingml/2006/main">
              <a:ext uri="{FF2B5EF4-FFF2-40B4-BE49-F238E27FC236}">
                <a16:creationId xmlns:a16="http://schemas.microsoft.com/office/drawing/2014/main" id="{7C457525-0056-4028-B4CF-92EFAB538CAB}"/>
              </a:ext>
            </a:extLst>
          </p:cNvPr>
          <p:cNvSpPr>
            <a:spLocks xmlns:a="http://schemas.openxmlformats.org/drawingml/2006/main" noGrp="1"/>
          </p:cNvSpPr>
          <p:nvPr/>
        </p:nvSpPr>
        <p:spPr>
          <a:xfrm xmlns:a="http://schemas.openxmlformats.org/drawingml/2006/main">
            <a:off x="2234657" y="5477792"/>
            <a:ext cx="2327515" cy="311688"/>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Lc </a:t>
            </a:r>
            <a:r>
              <a:rPr sz="1950" b="0" u="none" strike="noStrike">
                <a:solidFill>
                  <a:srgbClr val="142D40"/>
                </a:solidFill>
                <a:latin typeface="Microsoft JhengHei"/>
                <a:ea typeface="Microsoft JhengHei"/>
                <a:cs typeface="Microsoft JhengHei"/>
              </a:rPr>
              <a:t>圓筒段長度</a:t>
            </a:r>
            <a:endParaRPr sz="1950" b="0" u="none" strike="noStrike">
              <a:solidFill>
                <a:srgbClr val="000000"/>
              </a:solidFill>
              <a:latin typeface="Arial"/>
              <a:ea typeface="Arial"/>
              <a:cs typeface="Arial"/>
            </a:endParaRPr>
          </a:p>
        </p:txBody>
      </p:sp>
      <p:cxnSp>
        <p:nvCxnSpPr>
          <p:cNvPr id="188" name="">
            <a:extLst xmlns:a="http://schemas.openxmlformats.org/drawingml/2006/main">
              <a:ext uri="{FF2B5EF4-FFF2-40B4-BE49-F238E27FC236}">
                <a16:creationId xmlns:a16="http://schemas.microsoft.com/office/drawing/2014/main" id="{111F9888-2765-4A32-82AC-922545E29E1A}"/>
              </a:ext>
            </a:extLst>
          </p:cNvPr>
          <p:cNvCxnSpPr/>
          <p:nvPr/>
        </p:nvCxnSpPr>
        <p:spPr>
          <a:xfrm xmlns:a="http://schemas.openxmlformats.org/drawingml/2006/main" flipV="1">
            <a:off x="3031589" y="3746660"/>
            <a:ext cx="338" cy="639101"/>
          </a:xfrm>
          <a:prstGeom xmlns:a="http://schemas.openxmlformats.org/drawingml/2006/main" prst="straightConnector1">
            <a:avLst/>
          </a:prstGeom>
          <a:ln xmlns:a="http://schemas.openxmlformats.org/drawingml/2006/main" w="19050">
            <a:solidFill>
              <a:srgbClr val="087F8C"/>
            </a:solidFill>
            <a:round/>
            <a:headEnd type="triangle" w="sm" len="sm"/>
            <a:tailEnd type="triangle" w="sm" len="sm"/>
          </a:ln>
        </p:spPr>
      </p:cxnSp>
      <p:sp>
        <p:nvSpPr>
          <p:cNvPr id="189" name="">
            <a:extLst xmlns:a="http://schemas.openxmlformats.org/drawingml/2006/main">
              <a:ext uri="{FF2B5EF4-FFF2-40B4-BE49-F238E27FC236}">
                <a16:creationId xmlns:a16="http://schemas.microsoft.com/office/drawing/2014/main" id="{80FB5982-E84D-4B67-95D4-92E02C799CB6}"/>
              </a:ext>
            </a:extLst>
          </p:cNvPr>
          <p:cNvSpPr>
            <a:spLocks xmlns:a="http://schemas.openxmlformats.org/drawingml/2006/main" noGrp="1"/>
          </p:cNvSpPr>
          <p:nvPr/>
        </p:nvSpPr>
        <p:spPr>
          <a:xfrm xmlns:a="http://schemas.openxmlformats.org/drawingml/2006/main">
            <a:off x="3192667" y="3939851"/>
            <a:ext cx="1879812" cy="296806"/>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70" b="0" u="none" strike="noStrike">
                <a:solidFill>
                  <a:srgbClr val="142D40"/>
                </a:solidFill>
                <a:latin typeface="Microsoft JhengHei"/>
                <a:ea typeface="Microsoft JhengHei"/>
                <a:cs typeface="Microsoft JhengHei"/>
              </a:rPr>
              <a:t>Rv </a:t>
            </a:r>
            <a:r>
              <a:rPr sz="1870" b="0" u="none" strike="noStrike">
                <a:solidFill>
                  <a:srgbClr val="142D40"/>
                </a:solidFill>
                <a:latin typeface="Microsoft JhengHei"/>
                <a:ea typeface="Microsoft JhengHei"/>
                <a:cs typeface="Microsoft JhengHei"/>
              </a:rPr>
              <a:t>內半徑</a:t>
            </a:r>
            <a:endParaRPr sz="1870" b="0" u="none" strike="noStrike">
              <a:solidFill>
                <a:srgbClr val="000000"/>
              </a:solidFill>
              <a:latin typeface="Arial"/>
              <a:ea typeface="Arial"/>
              <a:cs typeface="Arial"/>
            </a:endParaRPr>
          </a:p>
        </p:txBody>
      </p:sp>
      <p:sp>
        <p:nvSpPr>
          <p:cNvPr id="190" name="">
            <a:extLst xmlns:a="http://schemas.openxmlformats.org/drawingml/2006/main">
              <a:ext uri="{FF2B5EF4-FFF2-40B4-BE49-F238E27FC236}">
                <a16:creationId xmlns:a16="http://schemas.microsoft.com/office/drawing/2014/main" id="{50B96493-76BA-4B9D-A3B4-5C4EFC104CD4}"/>
              </a:ext>
            </a:extLst>
          </p:cNvPr>
          <p:cNvSpPr>
            <a:spLocks xmlns:a="http://schemas.openxmlformats.org/drawingml/2006/main" noGrp="1"/>
          </p:cNvSpPr>
          <p:nvPr/>
        </p:nvSpPr>
        <p:spPr>
          <a:xfrm xmlns:a="http://schemas.openxmlformats.org/drawingml/2006/main">
            <a:off x="1849896" y="3286148"/>
            <a:ext cx="2954232" cy="311688"/>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Tₛ </a:t>
            </a:r>
            <a:r>
              <a:rPr sz="1950" b="0" u="none" strike="noStrike">
                <a:solidFill>
                  <a:srgbClr val="142D40"/>
                </a:solidFill>
                <a:latin typeface="Microsoft JhengHei"/>
                <a:ea typeface="Microsoft JhengHei"/>
                <a:cs typeface="Microsoft JhengHei"/>
              </a:rPr>
              <a:t>筒身厚度</a:t>
            </a:r>
            <a:endParaRPr sz="1950" b="0" u="none" strike="noStrike">
              <a:solidFill>
                <a:srgbClr val="000000"/>
              </a:solidFill>
              <a:latin typeface="Arial"/>
              <a:ea typeface="Arial"/>
              <a:cs typeface="Arial"/>
            </a:endParaRPr>
          </a:p>
        </p:txBody>
      </p:sp>
      <p:sp>
        <p:nvSpPr>
          <p:cNvPr id="191" name="">
            <a:extLst xmlns:a="http://schemas.openxmlformats.org/drawingml/2006/main">
              <a:ext uri="{FF2B5EF4-FFF2-40B4-BE49-F238E27FC236}">
                <a16:creationId xmlns:a16="http://schemas.microsoft.com/office/drawing/2014/main" id="{BECBD754-265A-4BFC-A30B-0C69F0EEC686}"/>
              </a:ext>
            </a:extLst>
          </p:cNvPr>
          <p:cNvSpPr>
            <a:spLocks xmlns:a="http://schemas.openxmlformats.org/drawingml/2006/main" noGrp="1"/>
          </p:cNvSpPr>
          <p:nvPr/>
        </p:nvSpPr>
        <p:spPr>
          <a:xfrm xmlns:a="http://schemas.openxmlformats.org/drawingml/2006/main">
            <a:off x="685800" y="5069228"/>
            <a:ext cx="2282846" cy="296806"/>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70" b="0" u="none" strike="noStrike">
                <a:solidFill>
                  <a:srgbClr val="142D40"/>
                </a:solidFill>
                <a:latin typeface="Microsoft JhengHei"/>
                <a:ea typeface="Microsoft JhengHei"/>
                <a:cs typeface="Microsoft JhengHei"/>
              </a:rPr>
              <a:t>Tₕ </a:t>
            </a:r>
            <a:r>
              <a:rPr sz="1870" b="0" u="none" strike="noStrike">
                <a:solidFill>
                  <a:srgbClr val="142D40"/>
                </a:solidFill>
                <a:latin typeface="Microsoft JhengHei"/>
                <a:ea typeface="Microsoft JhengHei"/>
                <a:cs typeface="Microsoft JhengHei"/>
              </a:rPr>
              <a:t>封頭厚度</a:t>
            </a:r>
            <a:endParaRPr sz="1870" b="0" u="none" strike="noStrike">
              <a:solidFill>
                <a:srgbClr val="000000"/>
              </a:solidFill>
              <a:latin typeface="Arial"/>
              <a:ea typeface="Arial"/>
              <a:cs typeface="Arial"/>
            </a:endParaRPr>
          </a:p>
        </p:txBody>
      </p:sp>
      <p:sp>
        <p:nvSpPr>
          <p:cNvPr id="193" name="">
            <a:extLst xmlns:a="http://schemas.openxmlformats.org/drawingml/2006/main">
              <a:ext uri="{FF2B5EF4-FFF2-40B4-BE49-F238E27FC236}">
                <a16:creationId xmlns:a16="http://schemas.microsoft.com/office/drawing/2014/main" id="{93AFC473-440C-4D3C-A692-40C46B12FCD5}"/>
              </a:ext>
            </a:extLst>
          </p:cNvPr>
          <p:cNvSpPr>
            <a:spLocks xmlns:a="http://schemas.openxmlformats.org/drawingml/2006/main" noGrp="1"/>
          </p:cNvSpPr>
          <p:nvPr/>
        </p:nvSpPr>
        <p:spPr>
          <a:xfrm xmlns:a="http://schemas.openxmlformats.org/drawingml/2006/main">
            <a:off x="6143625" y="5429250"/>
            <a:ext cx="5362575" cy="561975"/>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729" b="0" u="none" strike="noStrike">
                <a:solidFill>
                  <a:srgbClr val="142D40"/>
                </a:solidFill>
                <a:latin typeface="Microsoft JhengHei"/>
                <a:ea typeface="Microsoft JhengHei"/>
                <a:cs typeface="Microsoft JhengHei"/>
              </a:rPr>
              <a:t>兩者其餘尺寸：</a:t>
            </a:r>
            <a:r>
              <a:rPr sz="1729" b="0" u="none" strike="noStrike">
                <a:solidFill>
                  <a:srgbClr val="142D40"/>
                </a:solidFill>
                <a:latin typeface="Microsoft JhengHei"/>
                <a:ea typeface="Microsoft JhengHei"/>
                <a:cs typeface="Microsoft JhengHei"/>
              </a:rPr>
              <a:t>(Th,Rv,Lc)=(0.5,42,180)</a:t>
            </a:r>
            <a:endParaRPr sz="1729" b="0" u="none" strike="noStrike">
              <a:solidFill>
                <a:srgbClr val="000000"/>
              </a:solidFill>
              <a:latin typeface="Arial"/>
              <a:ea typeface="Arial"/>
              <a:cs typeface="Arial"/>
            </a:endParaRPr>
          </a:p>
        </p:txBody>
      </p:sp>
      <p:sp>
        <p:nvSpPr>
          <p:cNvPr id="194" name="">
            <a:extLst xmlns:a="http://schemas.openxmlformats.org/drawingml/2006/main">
              <a:ext uri="{FF2B5EF4-FFF2-40B4-BE49-F238E27FC236}">
                <a16:creationId xmlns:a16="http://schemas.microsoft.com/office/drawing/2014/main" id="{3904CF88-4068-4A8F-BD63-1773DDAE0A91}"/>
              </a:ext>
            </a:extLst>
          </p:cNvPr>
          <p:cNvSpPr>
            <a:spLocks xmlns:a="http://schemas.openxmlformats.org/drawingml/2006/main" noGrp="1"/>
          </p:cNvSpPr>
          <p:nvPr/>
        </p:nvSpPr>
        <p:spPr>
          <a:xfrm xmlns:a="http://schemas.openxmlformats.org/drawingml/2006/main">
            <a:off x="685800" y="22860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400" b="1">
                <a:solidFill>
                  <a:srgbClr val="087F8C"/>
                </a:solidFill>
                <a:latin typeface="Microsoft JhengHei"/>
                <a:ea typeface="Microsoft JhengHei"/>
                <a:cs typeface="Microsoft JhengHei"/>
              </a:defRPr>
            </a:defPPr>
            <a:lvl1pPr>
              <a:defRPr sz="2400" b="1">
                <a:solidFill>
                  <a:srgbClr val="087F8C"/>
                </a:solidFill>
                <a:latin typeface="Microsoft JhengHei"/>
                <a:ea typeface="Microsoft JhengHei"/>
                <a:cs typeface="Microsoft JhengHei"/>
              </a:defRPr>
            </a:lvl1pPr>
            <a:lvl2pPr>
              <a:defRPr sz="2400" b="1">
                <a:solidFill>
                  <a:srgbClr val="087F8C"/>
                </a:solidFill>
                <a:latin typeface="Microsoft JhengHei"/>
                <a:ea typeface="Microsoft JhengHei"/>
                <a:cs typeface="Microsoft JhengHei"/>
              </a:defRPr>
            </a:lvl2pPr>
            <a:lvl3pPr>
              <a:defRPr sz="2400" b="1">
                <a:solidFill>
                  <a:srgbClr val="087F8C"/>
                </a:solidFill>
                <a:latin typeface="Microsoft JhengHei"/>
                <a:ea typeface="Microsoft JhengHei"/>
                <a:cs typeface="Microsoft JhengHei"/>
              </a:defRPr>
            </a:lvl3pPr>
            <a:lvl4pPr>
              <a:defRPr sz="2400" b="1">
                <a:solidFill>
                  <a:srgbClr val="087F8C"/>
                </a:solidFill>
                <a:latin typeface="Microsoft JhengHei"/>
                <a:ea typeface="Microsoft JhengHei"/>
                <a:cs typeface="Microsoft JhengHei"/>
              </a:defRPr>
            </a:lvl4pPr>
            <a:lvl5pPr>
              <a:defRPr sz="2400" b="1">
                <a:solidFill>
                  <a:srgbClr val="087F8C"/>
                </a:solidFill>
                <a:latin typeface="Microsoft JhengHei"/>
                <a:ea typeface="Microsoft JhengHei"/>
                <a:cs typeface="Microsoft JhengHei"/>
              </a:defRPr>
            </a:lvl5pPr>
            <a:lvl6pPr>
              <a:defRPr sz="2400" b="1">
                <a:solidFill>
                  <a:srgbClr val="087F8C"/>
                </a:solidFill>
                <a:latin typeface="Microsoft JhengHei"/>
                <a:ea typeface="Microsoft JhengHei"/>
                <a:cs typeface="Microsoft JhengHei"/>
              </a:defRPr>
            </a:lvl6pPr>
            <a:lvl7pPr>
              <a:defRPr sz="2400" b="1">
                <a:solidFill>
                  <a:srgbClr val="087F8C"/>
                </a:solidFill>
                <a:latin typeface="Microsoft JhengHei"/>
                <a:ea typeface="Microsoft JhengHei"/>
                <a:cs typeface="Microsoft JhengHei"/>
              </a:defRPr>
            </a:lvl7pPr>
            <a:lvl8pPr>
              <a:defRPr sz="2400" b="1">
                <a:solidFill>
                  <a:srgbClr val="087F8C"/>
                </a:solidFill>
                <a:latin typeface="Microsoft JhengHei"/>
                <a:ea typeface="Microsoft JhengHei"/>
                <a:cs typeface="Microsoft JhengHei"/>
              </a:defRPr>
            </a:lvl8pPr>
            <a:lvl9pPr>
              <a:defRPr sz="2400" b="1">
                <a:solidFill>
                  <a:srgbClr val="087F8C"/>
                </a:solidFill>
                <a:latin typeface="Microsoft JhengHei"/>
                <a:ea typeface="Microsoft JhengHei"/>
                <a:cs typeface="Microsoft JhengHei"/>
              </a:defRPr>
            </a:lvl9pPr>
          </a:lstStyle>
          <a:p xmlns:a="http://schemas.openxmlformats.org/drawingml/2006/main">
            <a:pPr>
              <a:defRPr sz="2400" b="1">
                <a:solidFill>
                  <a:srgbClr val="087F8C"/>
                </a:solidFill>
                <a:latin typeface="Microsoft JhengHei"/>
                <a:ea typeface="Microsoft JhengHei"/>
                <a:cs typeface="Microsoft JhengHei"/>
              </a:defRPr>
            </a:pPr>
            <a:r>
              <a:rPr sz="2400" b="1">
                <a:solidFill>
                  <a:srgbClr val="087F8C"/>
                </a:solidFill>
                <a:latin typeface="Microsoft JhengHei"/>
                <a:ea typeface="Microsoft JhengHei"/>
                <a:cs typeface="Microsoft JhengHei"/>
              </a:rPr>
              <a:t>c(X) = 0.6224TₛRvLc + 1.7781TₕRv²</a:t>
            </a:r>
          </a:p>
          <a:p xmlns:a="http://schemas.openxmlformats.org/drawingml/2006/main">
            <a:pPr>
              <a:defRPr sz="2400" b="1">
                <a:solidFill>
                  <a:srgbClr val="087F8C"/>
                </a:solidFill>
                <a:latin typeface="Microsoft JhengHei"/>
                <a:ea typeface="Microsoft JhengHei"/>
                <a:cs typeface="Microsoft JhengHei"/>
              </a:defRPr>
            </a:pPr>
            <a:r>
              <a:rPr sz="2400" b="1">
                <a:solidFill>
                  <a:srgbClr val="087F8C"/>
                </a:solidFill>
                <a:latin typeface="Microsoft JhengHei"/>
                <a:ea typeface="Microsoft JhengHei"/>
                <a:cs typeface="Microsoft JhengHei"/>
              </a:rPr>
              <a:t>        + 3.1661Tₛ²Lc + 19.84Tₛ²Rv</a:t>
            </a:r>
          </a:p>
        </p:txBody>
      </p:sp>
      <p:graphicFrame>
        <p:nvGraphicFramePr>
          <p:cNvPr id="195" name="">
            <a:extLst xmlns:a="http://schemas.openxmlformats.org/drawingml/2006/main">
              <a:ext uri="{FF2B5EF4-FFF2-40B4-BE49-F238E27FC236}">
                <a16:creationId xmlns:a16="http://schemas.microsoft.com/office/drawing/2014/main" id="{584BE7B3-2162-479C-AFF0-838C7689994C}"/>
              </a:ext>
            </a:extLst>
          </p:cNvPr>
          <p:cNvGraphicFramePr/>
          <p:nvPr/>
        </p:nvGraphicFramePr>
        <p:xfrm>
          <a:off xmlns:a="http://schemas.openxmlformats.org/drawingml/2006/main" x="6143625" y="3476625"/>
          <a:ext xmlns:a="http://schemas.openxmlformats.org/drawingml/2006/main" cx="5362575" cy="1828800"/>
        </p:xfrm>
        <a:graphic xmlns:a="http://schemas.openxmlformats.org/drawingml/2006/main">
          <a:graphicData uri="http://schemas.openxmlformats.org/drawingml/2006/table">
            <a:tbl>
              <a:tblPr/>
              <a:tblGrid>
                <a:gridCol w="2028825"/>
                <a:gridCol w="1619250"/>
                <a:gridCol w="1714500"/>
              </a:tblGrid>
              <a:tr h="609600">
                <a:tc>
                  <a:txBody>
                    <a:bodyPr/>
                    <a:lstStyle/>
                    <a:p>
                      <a:r>
                        <a:rPr sz="1725" b="1">
                          <a:solidFill>
                            <a:srgbClr val="FFFFFF"/>
                          </a:solidFill>
                          <a:latin typeface="Microsoft JhengHei"/>
                          <a:ea typeface="Microsoft JhengHei"/>
                          <a:cs typeface="Microsoft JhengHei"/>
                        </a:rPr>
                        <a:t>方案</a:t>
                      </a:r>
                    </a:p>
                  </a:txBody>
                  <a:tcPr marL="133350" marR="133350" marT="66675" marB="66675" anchor="ctr">
                    <a:lnL w="9525">
                      <a:solidFill>
                        <a:srgbClr val="CEDADF"/>
                      </a:solidFill>
                      <a:prstDash val="solid"/>
                    </a:lnL>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725" b="1">
                          <a:solidFill>
                            <a:srgbClr val="FFFFFF"/>
                          </a:solidFill>
                          <a:latin typeface="Microsoft JhengHei"/>
                          <a:ea typeface="Microsoft JhengHei"/>
                          <a:cs typeface="Microsoft JhengHei"/>
                        </a:rPr>
                        <a:t>成本 c(X)</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725" b="1">
                          <a:solidFill>
                            <a:srgbClr val="FFFFFF"/>
                          </a:solidFill>
                          <a:latin typeface="Microsoft JhengHei"/>
                          <a:ea typeface="Microsoft JhengHei"/>
                          <a:cs typeface="Microsoft JhengHei"/>
                        </a:rPr>
                        <a:t>限制檢查</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r>
              <a:tr h="609600">
                <a:tc>
                  <a:txBody>
                    <a:bodyPr/>
                    <a:lstStyle/>
                    <a:p>
                      <a:r>
                        <a:rPr sz="1725" b="0">
                          <a:solidFill>
                            <a:srgbClr val="142D40"/>
                          </a:solidFill>
                          <a:latin typeface="Microsoft JhengHei"/>
                          <a:ea typeface="Microsoft JhengHei"/>
                          <a:cs typeface="Microsoft JhengHei"/>
                        </a:rPr>
                        <a:t>A：Tₛ=1</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FFFFFF"/>
                    </a:solidFill>
                  </a:tcPr>
                </a:tc>
                <a:tc>
                  <a:txBody>
                    <a:bodyPr/>
                    <a:lstStyle/>
                    <a:p>
                      <a:r>
                        <a:rPr sz="1725" b="0">
                          <a:solidFill>
                            <a:srgbClr val="142D40"/>
                          </a:solidFill>
                          <a:latin typeface="Microsoft JhengHei"/>
                          <a:ea typeface="Microsoft JhengHei"/>
                          <a:cs typeface="Microsoft JhengHei"/>
                        </a:rPr>
                        <a:t>7676.81</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c>
                  <a:txBody>
                    <a:bodyPr/>
                    <a:lstStyle/>
                    <a:p>
                      <a:r>
                        <a:rPr sz="1725" b="0">
                          <a:solidFill>
                            <a:srgbClr val="142D40"/>
                          </a:solidFill>
                          <a:latin typeface="Microsoft JhengHei"/>
                          <a:ea typeface="Microsoft JhengHei"/>
                          <a:cs typeface="Microsoft JhengHei"/>
                        </a:rPr>
                        <a:t>通過</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r>
              <a:tr h="609600">
                <a:tc>
                  <a:txBody>
                    <a:bodyPr/>
                    <a:lstStyle/>
                    <a:p>
                      <a:r>
                        <a:rPr sz="1725" b="0">
                          <a:solidFill>
                            <a:srgbClr val="142D40"/>
                          </a:solidFill>
                          <a:latin typeface="Microsoft JhengHei"/>
                          <a:ea typeface="Microsoft JhengHei"/>
                          <a:cs typeface="Microsoft JhengHei"/>
                        </a:rPr>
                        <a:t>B：Tₛ=0.75</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EEF3F5"/>
                    </a:solidFill>
                  </a:tcPr>
                </a:tc>
                <a:tc>
                  <a:txBody>
                    <a:bodyPr/>
                    <a:lstStyle/>
                    <a:p>
                      <a:r>
                        <a:rPr sz="1725" b="0">
                          <a:solidFill>
                            <a:srgbClr val="142D40"/>
                          </a:solidFill>
                          <a:latin typeface="Microsoft JhengHei"/>
                          <a:ea typeface="Microsoft JhengHei"/>
                          <a:cs typeface="Microsoft JhengHei"/>
                        </a:rPr>
                        <a:t>5886.58</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c>
                  <a:txBody>
                    <a:bodyPr/>
                    <a:lstStyle/>
                    <a:p>
                      <a:r>
                        <a:rPr sz="1725" b="0">
                          <a:solidFill>
                            <a:srgbClr val="142D40"/>
                          </a:solidFill>
                          <a:latin typeface="Microsoft JhengHei"/>
                          <a:ea typeface="Microsoft JhengHei"/>
                          <a:cs typeface="Microsoft JhengHei"/>
                        </a:rPr>
                        <a:t>下頁檢查</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r>
            </a:tbl>
          </a:graphicData>
        </a:graphic>
      </p:graphicFrame>
    </p:spTree>
    <p:extLst>
      <p:ext uri="{BB962C8B-B14F-4D97-AF65-F5344CB8AC3E}">
        <p14:creationId xmlns:p14="http://schemas.microsoft.com/office/powerpoint/2010/main" val="64408798"/>
      </p:ext>
    </p:extLst>
  </p:cSld>
</p:sld>
</file>

<file path=ppt/slides/slide22.xml><?xml version="1.0" encoding="utf-8"?>
<p:sld xmlns:p="http://schemas.openxmlformats.org/presentationml/2006/main" show="1">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E0D46E2-2884-4D05-BB94-3F0C26F8336A}"/>
              </a:ext>
            </a:extLst>
          </p:cNvPr>
          <p:cNvSpPr>
            <a:spLocks xmlns:a="http://schemas.openxmlformats.org/drawingml/2006/main" noGrp="1"/>
          </p:cNvSpPr>
          <p:nvPr/>
        </p:nvSpPr>
        <p:spPr>
          <a:xfrm xmlns:a="http://schemas.openxmlformats.org/drawingml/2006/main">
            <a:off x="685800" y="571500"/>
            <a:ext cx="108204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3225" b="1">
                <a:solidFill>
                  <a:srgbClr val="142D40"/>
                </a:solidFill>
                <a:latin typeface="Microsoft JhengHei"/>
                <a:ea typeface="Microsoft JhengHei"/>
                <a:cs typeface="Microsoft JhengHei"/>
              </a:defRPr>
            </a:defPPr>
            <a:lvl1pPr>
              <a:defRPr sz="3225" b="1">
                <a:solidFill>
                  <a:srgbClr val="142D40"/>
                </a:solidFill>
                <a:latin typeface="Microsoft JhengHei"/>
                <a:ea typeface="Microsoft JhengHei"/>
                <a:cs typeface="Microsoft JhengHei"/>
              </a:defRPr>
            </a:lvl1pPr>
            <a:lvl2pPr>
              <a:defRPr sz="3225" b="1">
                <a:solidFill>
                  <a:srgbClr val="142D40"/>
                </a:solidFill>
                <a:latin typeface="Microsoft JhengHei"/>
                <a:ea typeface="Microsoft JhengHei"/>
                <a:cs typeface="Microsoft JhengHei"/>
              </a:defRPr>
            </a:lvl2pPr>
            <a:lvl3pPr>
              <a:defRPr sz="3225" b="1">
                <a:solidFill>
                  <a:srgbClr val="142D40"/>
                </a:solidFill>
                <a:latin typeface="Microsoft JhengHei"/>
                <a:ea typeface="Microsoft JhengHei"/>
                <a:cs typeface="Microsoft JhengHei"/>
              </a:defRPr>
            </a:lvl3pPr>
            <a:lvl4pPr>
              <a:defRPr sz="3225" b="1">
                <a:solidFill>
                  <a:srgbClr val="142D40"/>
                </a:solidFill>
                <a:latin typeface="Microsoft JhengHei"/>
                <a:ea typeface="Microsoft JhengHei"/>
                <a:cs typeface="Microsoft JhengHei"/>
              </a:defRPr>
            </a:lvl4pPr>
            <a:lvl5pPr>
              <a:defRPr sz="3225" b="1">
                <a:solidFill>
                  <a:srgbClr val="142D40"/>
                </a:solidFill>
                <a:latin typeface="Microsoft JhengHei"/>
                <a:ea typeface="Microsoft JhengHei"/>
                <a:cs typeface="Microsoft JhengHei"/>
              </a:defRPr>
            </a:lvl5pPr>
            <a:lvl6pPr>
              <a:defRPr sz="3225" b="1">
                <a:solidFill>
                  <a:srgbClr val="142D40"/>
                </a:solidFill>
                <a:latin typeface="Microsoft JhengHei"/>
                <a:ea typeface="Microsoft JhengHei"/>
                <a:cs typeface="Microsoft JhengHei"/>
              </a:defRPr>
            </a:lvl6pPr>
            <a:lvl7pPr>
              <a:defRPr sz="3225" b="1">
                <a:solidFill>
                  <a:srgbClr val="142D40"/>
                </a:solidFill>
                <a:latin typeface="Microsoft JhengHei"/>
                <a:ea typeface="Microsoft JhengHei"/>
                <a:cs typeface="Microsoft JhengHei"/>
              </a:defRPr>
            </a:lvl7pPr>
            <a:lvl8pPr>
              <a:defRPr sz="3225" b="1">
                <a:solidFill>
                  <a:srgbClr val="142D40"/>
                </a:solidFill>
                <a:latin typeface="Microsoft JhengHei"/>
                <a:ea typeface="Microsoft JhengHei"/>
                <a:cs typeface="Microsoft JhengHei"/>
              </a:defRPr>
            </a:lvl8pPr>
            <a:lvl9pPr>
              <a:defRPr sz="3225" b="1">
                <a:solidFill>
                  <a:srgbClr val="142D40"/>
                </a:solidFill>
                <a:latin typeface="Microsoft JhengHei"/>
                <a:ea typeface="Microsoft JhengHei"/>
                <a:cs typeface="Microsoft JhengHei"/>
              </a:defRPr>
            </a:lvl9pPr>
          </a:lstStyle>
          <a:p xmlns:a="http://schemas.openxmlformats.org/drawingml/2006/main">
            <a:pPr>
              <a:defRPr sz="3225" b="1">
                <a:solidFill>
                  <a:srgbClr val="142D40"/>
                </a:solidFill>
                <a:latin typeface="Microsoft JhengHei"/>
                <a:ea typeface="Microsoft JhengHei"/>
                <a:cs typeface="Microsoft JhengHei"/>
              </a:defRPr>
            </a:pPr>
            <a:r>
              <a:rPr sz="3225" b="1">
                <a:solidFill>
                  <a:srgbClr val="142D40"/>
                </a:solidFill>
                <a:latin typeface="Microsoft JhengHei"/>
                <a:ea typeface="Microsoft JhengHei"/>
                <a:cs typeface="Microsoft JhengHei"/>
              </a:rPr>
              <a:t>工程限制如何變成比較分數？</a:t>
            </a:r>
          </a:p>
        </p:txBody>
      </p:sp>
      <p:sp>
        <p:nvSpPr>
          <p:cNvPr id="2" name="">
            <a:extLst xmlns:a="http://schemas.openxmlformats.org/drawingml/2006/main">
              <a:ext uri="{FF2B5EF4-FFF2-40B4-BE49-F238E27FC236}">
                <a16:creationId xmlns:a16="http://schemas.microsoft.com/office/drawing/2014/main" id="{D9A9BF51-2BD6-4AE8-AFBE-31C779387E46}"/>
              </a:ext>
            </a:extLst>
          </p:cNvPr>
          <p:cNvSpPr>
            <a:spLocks xmlns:a="http://schemas.openxmlformats.org/drawingml/2006/main" noGrp="1"/>
          </p:cNvSpPr>
          <p:nvPr/>
        </p:nvSpPr>
        <p:spPr>
          <a:xfrm xmlns:a="http://schemas.openxmlformats.org/drawingml/2006/main">
            <a:off x="685800" y="6315075"/>
            <a:ext cx="10096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125" b="0">
                <a:solidFill>
                  <a:srgbClr val="536879"/>
                </a:solidFill>
                <a:latin typeface="Microsoft JhengHei"/>
                <a:ea typeface="Microsoft JhengHei"/>
                <a:cs typeface="Microsoft JhengHei"/>
              </a:defRPr>
            </a:defPPr>
            <a:lvl1pPr>
              <a:defRPr sz="1125" b="0">
                <a:solidFill>
                  <a:srgbClr val="536879"/>
                </a:solidFill>
                <a:latin typeface="Microsoft JhengHei"/>
                <a:ea typeface="Microsoft JhengHei"/>
                <a:cs typeface="Microsoft JhengHei"/>
              </a:defRPr>
            </a:lvl1pPr>
            <a:lvl2pPr>
              <a:defRPr sz="1125" b="0">
                <a:solidFill>
                  <a:srgbClr val="536879"/>
                </a:solidFill>
                <a:latin typeface="Microsoft JhengHei"/>
                <a:ea typeface="Microsoft JhengHei"/>
                <a:cs typeface="Microsoft JhengHei"/>
              </a:defRPr>
            </a:lvl2pPr>
            <a:lvl3pPr>
              <a:defRPr sz="1125" b="0">
                <a:solidFill>
                  <a:srgbClr val="536879"/>
                </a:solidFill>
                <a:latin typeface="Microsoft JhengHei"/>
                <a:ea typeface="Microsoft JhengHei"/>
                <a:cs typeface="Microsoft JhengHei"/>
              </a:defRPr>
            </a:lvl3pPr>
            <a:lvl4pPr>
              <a:defRPr sz="1125" b="0">
                <a:solidFill>
                  <a:srgbClr val="536879"/>
                </a:solidFill>
                <a:latin typeface="Microsoft JhengHei"/>
                <a:ea typeface="Microsoft JhengHei"/>
                <a:cs typeface="Microsoft JhengHei"/>
              </a:defRPr>
            </a:lvl4pPr>
            <a:lvl5pPr>
              <a:defRPr sz="1125" b="0">
                <a:solidFill>
                  <a:srgbClr val="536879"/>
                </a:solidFill>
                <a:latin typeface="Microsoft JhengHei"/>
                <a:ea typeface="Microsoft JhengHei"/>
                <a:cs typeface="Microsoft JhengHei"/>
              </a:defRPr>
            </a:lvl5pPr>
            <a:lvl6pPr>
              <a:defRPr sz="1125" b="0">
                <a:solidFill>
                  <a:srgbClr val="536879"/>
                </a:solidFill>
                <a:latin typeface="Microsoft JhengHei"/>
                <a:ea typeface="Microsoft JhengHei"/>
                <a:cs typeface="Microsoft JhengHei"/>
              </a:defRPr>
            </a:lvl6pPr>
            <a:lvl7pPr>
              <a:defRPr sz="1125" b="0">
                <a:solidFill>
                  <a:srgbClr val="536879"/>
                </a:solidFill>
                <a:latin typeface="Microsoft JhengHei"/>
                <a:ea typeface="Microsoft JhengHei"/>
                <a:cs typeface="Microsoft JhengHei"/>
              </a:defRPr>
            </a:lvl7pPr>
            <a:lvl8pPr>
              <a:defRPr sz="1125" b="0">
                <a:solidFill>
                  <a:srgbClr val="536879"/>
                </a:solidFill>
                <a:latin typeface="Microsoft JhengHei"/>
                <a:ea typeface="Microsoft JhengHei"/>
                <a:cs typeface="Microsoft JhengHei"/>
              </a:defRPr>
            </a:lvl8pPr>
            <a:lvl9pPr>
              <a:defRPr sz="1125" b="0">
                <a:solidFill>
                  <a:srgbClr val="536879"/>
                </a:solidFill>
                <a:latin typeface="Microsoft JhengHei"/>
                <a:ea typeface="Microsoft JhengHei"/>
                <a:cs typeface="Microsoft JhengHei"/>
              </a:defRPr>
            </a:lvl9pPr>
          </a:lstStyle>
          <a:p xmlns:a="http://schemas.openxmlformats.org/drawingml/2006/main">
            <a:pPr>
              <a:defRPr sz="1125" b="0">
                <a:solidFill>
                  <a:srgbClr val="536879"/>
                </a:solidFill>
                <a:latin typeface="Microsoft JhengHei"/>
                <a:ea typeface="Microsoft JhengHei"/>
                <a:cs typeface="Microsoft JhengHei"/>
              </a:defRPr>
            </a:pPr>
            <a:r>
              <a:rPr sz="1125" b="0">
                <a:solidFill>
                  <a:srgbClr val="536879"/>
                </a:solidFill>
                <a:latin typeface="Microsoft JhengHei"/>
                <a:ea typeface="Microsoft JhengHei"/>
                <a:cs typeface="Microsoft JhengHei"/>
              </a:rPr>
              <a:t>工程模型：Zhou et al. (2013), Example 3；無限大評分為本例規則</a:t>
            </a:r>
          </a:p>
        </p:txBody>
      </p:sp>
      <p:sp>
        <p:nvSpPr>
          <p:cNvPr id="3" name="">
            <a:extLst xmlns:a="http://schemas.openxmlformats.org/drawingml/2006/main">
              <a:ext uri="{FF2B5EF4-FFF2-40B4-BE49-F238E27FC236}">
                <a16:creationId xmlns:a16="http://schemas.microsoft.com/office/drawing/2014/main" id="{D9DF1501-47E5-4756-9681-3A11493C8F90}"/>
              </a:ext>
            </a:extLst>
          </p:cNvPr>
          <p:cNvSpPr>
            <a:spLocks xmlns:a="http://schemas.openxmlformats.org/drawingml/2006/main" noGrp="1"/>
          </p:cNvSpPr>
          <p:nvPr/>
        </p:nvSpPr>
        <p:spPr>
          <a:xfrm xmlns:a="http://schemas.openxmlformats.org/drawingml/2006/main">
            <a:off x="11049000" y="6315075"/>
            <a:ext cx="571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350" b="0">
                <a:solidFill>
                  <a:srgbClr val="536879"/>
                </a:solidFill>
                <a:latin typeface="Microsoft JhengHei"/>
                <a:ea typeface="Microsoft JhengHei"/>
                <a:cs typeface="Microsoft JhengHei"/>
              </a:defRPr>
            </a:defPPr>
            <a:lvl1pPr>
              <a:defRPr sz="1350" b="0">
                <a:solidFill>
                  <a:srgbClr val="536879"/>
                </a:solidFill>
                <a:latin typeface="Microsoft JhengHei"/>
                <a:ea typeface="Microsoft JhengHei"/>
                <a:cs typeface="Microsoft JhengHei"/>
              </a:defRPr>
            </a:lvl1pPr>
            <a:lvl2pPr>
              <a:defRPr sz="1350" b="0">
                <a:solidFill>
                  <a:srgbClr val="536879"/>
                </a:solidFill>
                <a:latin typeface="Microsoft JhengHei"/>
                <a:ea typeface="Microsoft JhengHei"/>
                <a:cs typeface="Microsoft JhengHei"/>
              </a:defRPr>
            </a:lvl2pPr>
            <a:lvl3pPr>
              <a:defRPr sz="1350" b="0">
                <a:solidFill>
                  <a:srgbClr val="536879"/>
                </a:solidFill>
                <a:latin typeface="Microsoft JhengHei"/>
                <a:ea typeface="Microsoft JhengHei"/>
                <a:cs typeface="Microsoft JhengHei"/>
              </a:defRPr>
            </a:lvl3pPr>
            <a:lvl4pPr>
              <a:defRPr sz="1350" b="0">
                <a:solidFill>
                  <a:srgbClr val="536879"/>
                </a:solidFill>
                <a:latin typeface="Microsoft JhengHei"/>
                <a:ea typeface="Microsoft JhengHei"/>
                <a:cs typeface="Microsoft JhengHei"/>
              </a:defRPr>
            </a:lvl4pPr>
            <a:lvl5pPr>
              <a:defRPr sz="1350" b="0">
                <a:solidFill>
                  <a:srgbClr val="536879"/>
                </a:solidFill>
                <a:latin typeface="Microsoft JhengHei"/>
                <a:ea typeface="Microsoft JhengHei"/>
                <a:cs typeface="Microsoft JhengHei"/>
              </a:defRPr>
            </a:lvl5pPr>
            <a:lvl6pPr>
              <a:defRPr sz="1350" b="0">
                <a:solidFill>
                  <a:srgbClr val="536879"/>
                </a:solidFill>
                <a:latin typeface="Microsoft JhengHei"/>
                <a:ea typeface="Microsoft JhengHei"/>
                <a:cs typeface="Microsoft JhengHei"/>
              </a:defRPr>
            </a:lvl6pPr>
            <a:lvl7pPr>
              <a:defRPr sz="1350" b="0">
                <a:solidFill>
                  <a:srgbClr val="536879"/>
                </a:solidFill>
                <a:latin typeface="Microsoft JhengHei"/>
                <a:ea typeface="Microsoft JhengHei"/>
                <a:cs typeface="Microsoft JhengHei"/>
              </a:defRPr>
            </a:lvl7pPr>
            <a:lvl8pPr>
              <a:defRPr sz="1350" b="0">
                <a:solidFill>
                  <a:srgbClr val="536879"/>
                </a:solidFill>
                <a:latin typeface="Microsoft JhengHei"/>
                <a:ea typeface="Microsoft JhengHei"/>
                <a:cs typeface="Microsoft JhengHei"/>
              </a:defRPr>
            </a:lvl8pPr>
            <a:lvl9pPr>
              <a:defRPr sz="1350" b="0">
                <a:solidFill>
                  <a:srgbClr val="536879"/>
                </a:solidFill>
                <a:latin typeface="Microsoft JhengHei"/>
                <a:ea typeface="Microsoft JhengHei"/>
                <a:cs typeface="Microsoft JhengHei"/>
              </a:defRPr>
            </a:lvl9pPr>
          </a:lstStyle>
          <a:p xmlns:a="http://schemas.openxmlformats.org/drawingml/2006/main">
            <a:pPr>
              <a:defRPr sz="1350" b="0">
                <a:solidFill>
                  <a:srgbClr val="536879"/>
                </a:solidFill>
                <a:latin typeface="Microsoft JhengHei"/>
                <a:ea typeface="Microsoft JhengHei"/>
                <a:cs typeface="Microsoft JhengHei"/>
              </a:defRPr>
            </a:pPr>
            <a:r>
              <a:rPr sz="1350" b="0">
                <a:solidFill>
                  <a:srgbClr val="536879"/>
                </a:solidFill>
                <a:latin typeface="Microsoft JhengHei"/>
                <a:ea typeface="Microsoft JhengHei"/>
                <a:cs typeface="Microsoft JhengHei"/>
              </a:rPr>
              <a:t>22</a:t>
            </a:r>
          </a:p>
        </p:txBody>
      </p:sp>
      <p:sp>
        <p:nvSpPr>
          <p:cNvPr id="4" name="">
            <a:extLst xmlns:a="http://schemas.openxmlformats.org/drawingml/2006/main">
              <a:ext uri="{FF2B5EF4-FFF2-40B4-BE49-F238E27FC236}">
                <a16:creationId xmlns:a16="http://schemas.microsoft.com/office/drawing/2014/main" id="{650BFFA8-14CC-4F25-941F-1EE5ECDCB11B}"/>
              </a:ext>
            </a:extLst>
          </p:cNvPr>
          <p:cNvSpPr>
            <a:spLocks xmlns:a="http://schemas.openxmlformats.org/drawingml/2006/main" noGrp="1"/>
          </p:cNvSpPr>
          <p:nvPr/>
        </p:nvSpPr>
        <p:spPr>
          <a:xfrm xmlns:a="http://schemas.openxmlformats.org/drawingml/2006/main">
            <a:off x="685800" y="1562100"/>
            <a:ext cx="10820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025" b="0">
                <a:solidFill>
                  <a:srgbClr val="142D40"/>
                </a:solidFill>
                <a:latin typeface="Microsoft JhengHei"/>
                <a:ea typeface="Microsoft JhengHei"/>
                <a:cs typeface="Microsoft JhengHei"/>
              </a:defRPr>
            </a:defPPr>
            <a:lvl1pPr>
              <a:defRPr sz="2025" b="0">
                <a:solidFill>
                  <a:srgbClr val="142D40"/>
                </a:solidFill>
                <a:latin typeface="Microsoft JhengHei"/>
                <a:ea typeface="Microsoft JhengHei"/>
                <a:cs typeface="Microsoft JhengHei"/>
              </a:defRPr>
            </a:lvl1pPr>
            <a:lvl2pPr>
              <a:defRPr sz="2025" b="0">
                <a:solidFill>
                  <a:srgbClr val="142D40"/>
                </a:solidFill>
                <a:latin typeface="Microsoft JhengHei"/>
                <a:ea typeface="Microsoft JhengHei"/>
                <a:cs typeface="Microsoft JhengHei"/>
              </a:defRPr>
            </a:lvl2pPr>
            <a:lvl3pPr>
              <a:defRPr sz="2025" b="0">
                <a:solidFill>
                  <a:srgbClr val="142D40"/>
                </a:solidFill>
                <a:latin typeface="Microsoft JhengHei"/>
                <a:ea typeface="Microsoft JhengHei"/>
                <a:cs typeface="Microsoft JhengHei"/>
              </a:defRPr>
            </a:lvl3pPr>
            <a:lvl4pPr>
              <a:defRPr sz="2025" b="0">
                <a:solidFill>
                  <a:srgbClr val="142D40"/>
                </a:solidFill>
                <a:latin typeface="Microsoft JhengHei"/>
                <a:ea typeface="Microsoft JhengHei"/>
                <a:cs typeface="Microsoft JhengHei"/>
              </a:defRPr>
            </a:lvl4pPr>
            <a:lvl5pPr>
              <a:defRPr sz="2025" b="0">
                <a:solidFill>
                  <a:srgbClr val="142D40"/>
                </a:solidFill>
                <a:latin typeface="Microsoft JhengHei"/>
                <a:ea typeface="Microsoft JhengHei"/>
                <a:cs typeface="Microsoft JhengHei"/>
              </a:defRPr>
            </a:lvl5pPr>
            <a:lvl6pPr>
              <a:defRPr sz="2025" b="0">
                <a:solidFill>
                  <a:srgbClr val="142D40"/>
                </a:solidFill>
                <a:latin typeface="Microsoft JhengHei"/>
                <a:ea typeface="Microsoft JhengHei"/>
                <a:cs typeface="Microsoft JhengHei"/>
              </a:defRPr>
            </a:lvl6pPr>
            <a:lvl7pPr>
              <a:defRPr sz="2025" b="0">
                <a:solidFill>
                  <a:srgbClr val="142D40"/>
                </a:solidFill>
                <a:latin typeface="Microsoft JhengHei"/>
                <a:ea typeface="Microsoft JhengHei"/>
                <a:cs typeface="Microsoft JhengHei"/>
              </a:defRPr>
            </a:lvl7pPr>
            <a:lvl8pPr>
              <a:defRPr sz="2025" b="0">
                <a:solidFill>
                  <a:srgbClr val="142D40"/>
                </a:solidFill>
                <a:latin typeface="Microsoft JhengHei"/>
                <a:ea typeface="Microsoft JhengHei"/>
                <a:cs typeface="Microsoft JhengHei"/>
              </a:defRPr>
            </a:lvl8pPr>
            <a:lvl9pPr>
              <a:defRPr sz="2025" b="0">
                <a:solidFill>
                  <a:srgbClr val="142D40"/>
                </a:solidFill>
                <a:latin typeface="Microsoft JhengHei"/>
                <a:ea typeface="Microsoft JhengHei"/>
                <a:cs typeface="Microsoft JhengHei"/>
              </a:defRPr>
            </a:lvl9pPr>
          </a:lstStyle>
          <a:p xmlns:a="http://schemas.openxmlformats.org/drawingml/2006/main">
            <a:pPr>
              <a:defRPr sz="2025" b="0">
                <a:solidFill>
                  <a:srgbClr val="142D40"/>
                </a:solidFill>
                <a:latin typeface="Microsoft JhengHei"/>
                <a:ea typeface="Microsoft JhengHei"/>
                <a:cs typeface="Microsoft JhengHei"/>
              </a:defRPr>
            </a:pPr>
            <a:r>
              <a:rPr sz="2025" b="0">
                <a:solidFill>
                  <a:srgbClr val="142D40"/>
                </a:solidFill>
                <a:latin typeface="Microsoft JhengHei"/>
                <a:ea typeface="Microsoft JhengHei"/>
                <a:cs typeface="Microsoft JhengHei"/>
              </a:rPr>
              <a:t>固定範圍：0≤Tₛ,Tₕ≤100；10≤Rv,Lc≤200（英吋）</a:t>
            </a:r>
          </a:p>
        </p:txBody>
      </p:sp>
      <p:sp>
        <p:nvSpPr>
          <p:cNvPr id="5" name="">
            <a:extLst xmlns:a="http://schemas.openxmlformats.org/drawingml/2006/main">
              <a:ext uri="{FF2B5EF4-FFF2-40B4-BE49-F238E27FC236}">
                <a16:creationId xmlns:a16="http://schemas.microsoft.com/office/drawing/2014/main" id="{B6BA11D1-CDD1-48CF-831C-9E0C30D14009}"/>
              </a:ext>
            </a:extLst>
          </p:cNvPr>
          <p:cNvSpPr>
            <a:spLocks xmlns:a="http://schemas.openxmlformats.org/drawingml/2006/main" noGrp="1"/>
          </p:cNvSpPr>
          <p:nvPr/>
        </p:nvSpPr>
        <p:spPr>
          <a:xfrm xmlns:a="http://schemas.openxmlformats.org/drawingml/2006/main">
            <a:off x="685800" y="1971675"/>
            <a:ext cx="10820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725" b="0">
                <a:solidFill>
                  <a:srgbClr val="536879"/>
                </a:solidFill>
                <a:latin typeface="Microsoft JhengHei"/>
                <a:ea typeface="Microsoft JhengHei"/>
                <a:cs typeface="Microsoft JhengHei"/>
              </a:defRPr>
            </a:defPPr>
            <a:lvl1pPr>
              <a:defRPr sz="1725" b="0">
                <a:solidFill>
                  <a:srgbClr val="536879"/>
                </a:solidFill>
                <a:latin typeface="Microsoft JhengHei"/>
                <a:ea typeface="Microsoft JhengHei"/>
                <a:cs typeface="Microsoft JhengHei"/>
              </a:defRPr>
            </a:lvl1pPr>
            <a:lvl2pPr>
              <a:defRPr sz="1725" b="0">
                <a:solidFill>
                  <a:srgbClr val="536879"/>
                </a:solidFill>
                <a:latin typeface="Microsoft JhengHei"/>
                <a:ea typeface="Microsoft JhengHei"/>
                <a:cs typeface="Microsoft JhengHei"/>
              </a:defRPr>
            </a:lvl2pPr>
            <a:lvl3pPr>
              <a:defRPr sz="1725" b="0">
                <a:solidFill>
                  <a:srgbClr val="536879"/>
                </a:solidFill>
                <a:latin typeface="Microsoft JhengHei"/>
                <a:ea typeface="Microsoft JhengHei"/>
                <a:cs typeface="Microsoft JhengHei"/>
              </a:defRPr>
            </a:lvl3pPr>
            <a:lvl4pPr>
              <a:defRPr sz="1725" b="0">
                <a:solidFill>
                  <a:srgbClr val="536879"/>
                </a:solidFill>
                <a:latin typeface="Microsoft JhengHei"/>
                <a:ea typeface="Microsoft JhengHei"/>
                <a:cs typeface="Microsoft JhengHei"/>
              </a:defRPr>
            </a:lvl4pPr>
            <a:lvl5pPr>
              <a:defRPr sz="1725" b="0">
                <a:solidFill>
                  <a:srgbClr val="536879"/>
                </a:solidFill>
                <a:latin typeface="Microsoft JhengHei"/>
                <a:ea typeface="Microsoft JhengHei"/>
                <a:cs typeface="Microsoft JhengHei"/>
              </a:defRPr>
            </a:lvl5pPr>
            <a:lvl6pPr>
              <a:defRPr sz="1725" b="0">
                <a:solidFill>
                  <a:srgbClr val="536879"/>
                </a:solidFill>
                <a:latin typeface="Microsoft JhengHei"/>
                <a:ea typeface="Microsoft JhengHei"/>
                <a:cs typeface="Microsoft JhengHei"/>
              </a:defRPr>
            </a:lvl6pPr>
            <a:lvl7pPr>
              <a:defRPr sz="1725" b="0">
                <a:solidFill>
                  <a:srgbClr val="536879"/>
                </a:solidFill>
                <a:latin typeface="Microsoft JhengHei"/>
                <a:ea typeface="Microsoft JhengHei"/>
                <a:cs typeface="Microsoft JhengHei"/>
              </a:defRPr>
            </a:lvl7pPr>
            <a:lvl8pPr>
              <a:defRPr sz="1725" b="0">
                <a:solidFill>
                  <a:srgbClr val="536879"/>
                </a:solidFill>
                <a:latin typeface="Microsoft JhengHei"/>
                <a:ea typeface="Microsoft JhengHei"/>
                <a:cs typeface="Microsoft JhengHei"/>
              </a:defRPr>
            </a:lvl8pPr>
            <a:lvl9pPr>
              <a:defRPr sz="1725" b="0">
                <a:solidFill>
                  <a:srgbClr val="536879"/>
                </a:solidFill>
                <a:latin typeface="Microsoft JhengHei"/>
                <a:ea typeface="Microsoft JhengHei"/>
                <a:cs typeface="Microsoft JhengHei"/>
              </a:defRPr>
            </a:lvl9pPr>
          </a:lstStyle>
          <a:p xmlns:a="http://schemas.openxmlformats.org/drawingml/2006/main">
            <a:pPr>
              <a:defRPr sz="1725" b="0">
                <a:solidFill>
                  <a:srgbClr val="536879"/>
                </a:solidFill>
                <a:latin typeface="Microsoft JhengHei"/>
                <a:ea typeface="Microsoft JhengHei"/>
                <a:cs typeface="Microsoft JhengHei"/>
              </a:defRPr>
            </a:pPr>
            <a:r>
              <a:rPr sz="1725" b="0">
                <a:solidFill>
                  <a:srgbClr val="536879"/>
                </a:solidFill>
                <a:latin typeface="Microsoft JhengHei"/>
                <a:ea typeface="Microsoft JhengHei"/>
                <a:cs typeface="Microsoft JhengHei"/>
              </a:rPr>
              <a:t>原模型厚度級距：Tₛ、Tₕ 為 0.0625 英吋的倍數</a:t>
            </a:r>
          </a:p>
        </p:txBody>
      </p:sp>
      <p:graphicFrame>
        <p:nvGraphicFramePr>
          <p:cNvPr id="6" name="">
            <a:extLst xmlns:a="http://schemas.openxmlformats.org/drawingml/2006/main">
              <a:ext uri="{FF2B5EF4-FFF2-40B4-BE49-F238E27FC236}">
                <a16:creationId xmlns:a16="http://schemas.microsoft.com/office/drawing/2014/main" id="{59398BE3-21E2-44CD-A953-792721B4F942}"/>
              </a:ext>
            </a:extLst>
          </p:cNvPr>
          <p:cNvGraphicFramePr/>
          <p:nvPr/>
        </p:nvGraphicFramePr>
        <p:xfrm>
          <a:off xmlns:a="http://schemas.openxmlformats.org/drawingml/2006/main" x="685800" y="2362200"/>
          <a:ext xmlns:a="http://schemas.openxmlformats.org/drawingml/2006/main" cx="10820400" cy="2209800"/>
        </p:xfrm>
        <a:graphic xmlns:a="http://schemas.openxmlformats.org/drawingml/2006/main">
          <a:graphicData uri="http://schemas.openxmlformats.org/drawingml/2006/table">
            <a:tbl>
              <a:tblPr/>
              <a:tblGrid>
                <a:gridCol w="1809750"/>
                <a:gridCol w="6572250"/>
                <a:gridCol w="2438400"/>
              </a:tblGrid>
              <a:tr h="441960">
                <a:tc>
                  <a:txBody>
                    <a:bodyPr/>
                    <a:lstStyle/>
                    <a:p>
                      <a:r>
                        <a:rPr sz="1875" b="1">
                          <a:solidFill>
                            <a:srgbClr val="FFFFFF"/>
                          </a:solidFill>
                          <a:latin typeface="Microsoft JhengHei"/>
                          <a:ea typeface="Microsoft JhengHei"/>
                          <a:cs typeface="Microsoft JhengHei"/>
                        </a:rPr>
                        <a:t>工程限制</a:t>
                      </a:r>
                    </a:p>
                  </a:txBody>
                  <a:tcPr marL="133350" marR="133350" marT="66675" marB="66675" anchor="ctr">
                    <a:lnL w="9525">
                      <a:solidFill>
                        <a:srgbClr val="CEDADF"/>
                      </a:solidFill>
                      <a:prstDash val="solid"/>
                    </a:lnL>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875" b="1">
                          <a:solidFill>
                            <a:srgbClr val="FFFFFF"/>
                          </a:solidFill>
                          <a:latin typeface="Microsoft JhengHei"/>
                          <a:ea typeface="Microsoft JhengHei"/>
                          <a:cs typeface="Microsoft JhengHei"/>
                        </a:rPr>
                        <a:t>檢查公式，全部須 g≤0</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c>
                  <a:txBody>
                    <a:bodyPr/>
                    <a:lstStyle/>
                    <a:p>
                      <a:r>
                        <a:rPr sz="1875" b="1">
                          <a:solidFill>
                            <a:srgbClr val="FFFFFF"/>
                          </a:solidFill>
                          <a:latin typeface="Microsoft JhengHei"/>
                          <a:ea typeface="Microsoft JhengHei"/>
                          <a:cs typeface="Microsoft JhengHei"/>
                        </a:rPr>
                        <a:t>A 的值</a:t>
                      </a:r>
                    </a:p>
                  </a:txBody>
                  <a:tcPr marL="133350" marR="133350" marT="66675" marB="66675" anchor="ctr">
                    <a:lnR w="9525">
                      <a:solidFill>
                        <a:srgbClr val="CEDADF"/>
                      </a:solidFill>
                      <a:prstDash val="solid"/>
                    </a:lnR>
                    <a:lnT w="9525">
                      <a:solidFill>
                        <a:srgbClr val="CEDADF"/>
                      </a:solidFill>
                      <a:prstDash val="solid"/>
                    </a:lnT>
                    <a:lnB w="9525">
                      <a:solidFill>
                        <a:srgbClr val="CEDADF"/>
                      </a:solidFill>
                      <a:prstDash val="solid"/>
                    </a:lnB>
                    <a:solidFill>
                      <a:srgbClr val="142D40"/>
                    </a:solidFill>
                  </a:tcPr>
                </a:tc>
              </a:tr>
              <a:tr h="441960">
                <a:tc>
                  <a:txBody>
                    <a:bodyPr/>
                    <a:lstStyle/>
                    <a:p>
                      <a:r>
                        <a:rPr sz="1875" b="0">
                          <a:solidFill>
                            <a:srgbClr val="142D40"/>
                          </a:solidFill>
                          <a:latin typeface="Microsoft JhengHei"/>
                          <a:ea typeface="Microsoft JhengHei"/>
                          <a:cs typeface="Microsoft JhengHei"/>
                        </a:rPr>
                        <a:t>筒身厚度</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g₁ = 0.0193Rv − Tₛ</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−0.1894</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r>
              <a:tr h="441960">
                <a:tc>
                  <a:txBody>
                    <a:bodyPr/>
                    <a:lstStyle/>
                    <a:p>
                      <a:r>
                        <a:rPr sz="1875" b="0">
                          <a:solidFill>
                            <a:srgbClr val="142D40"/>
                          </a:solidFill>
                          <a:latin typeface="Microsoft JhengHei"/>
                          <a:ea typeface="Microsoft JhengHei"/>
                          <a:cs typeface="Microsoft JhengHei"/>
                        </a:rPr>
                        <a:t>封頭厚度</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g₂ = 0.00954Rv − Tₕ</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−0.09932</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r>
              <a:tr h="441960">
                <a:tc>
                  <a:txBody>
                    <a:bodyPr/>
                    <a:lstStyle/>
                    <a:p>
                      <a:r>
                        <a:rPr sz="1875" b="0">
                          <a:solidFill>
                            <a:srgbClr val="142D40"/>
                          </a:solidFill>
                          <a:latin typeface="Microsoft JhengHei"/>
                          <a:ea typeface="Microsoft JhengHei"/>
                          <a:cs typeface="Microsoft JhengHei"/>
                        </a:rPr>
                        <a:t>最低容量</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g₃ = 1296000 − πRv²Lc − (4/3)πRv³</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c>
                  <a:txBody>
                    <a:bodyPr/>
                    <a:lstStyle/>
                    <a:p>
                      <a:r>
                        <a:rPr sz="1875" b="0">
                          <a:solidFill>
                            <a:srgbClr val="142D40"/>
                          </a:solidFill>
                          <a:latin typeface="Microsoft JhengHei"/>
                          <a:ea typeface="Microsoft JhengHei"/>
                          <a:cs typeface="Microsoft JhengHei"/>
                        </a:rPr>
                        <a:t>−11857.59</a:t>
                      </a:r>
                    </a:p>
                  </a:txBody>
                  <a:tcPr marL="133350" marR="133350" marT="66675" marB="66675" anchor="ctr">
                    <a:lnR w="9525">
                      <a:solidFill>
                        <a:srgbClr val="CEDADF"/>
                      </a:solidFill>
                      <a:prstDash val="solid"/>
                    </a:lnR>
                    <a:lnB w="9525">
                      <a:solidFill>
                        <a:srgbClr val="CEDADF"/>
                      </a:solidFill>
                      <a:prstDash val="solid"/>
                    </a:lnB>
                    <a:solidFill>
                      <a:srgbClr val="FFFFFF"/>
                    </a:solidFill>
                  </a:tcPr>
                </a:tc>
              </a:tr>
              <a:tr h="441960">
                <a:tc>
                  <a:txBody>
                    <a:bodyPr/>
                    <a:lstStyle/>
                    <a:p>
                      <a:r>
                        <a:rPr sz="1875" b="0">
                          <a:solidFill>
                            <a:srgbClr val="142D40"/>
                          </a:solidFill>
                          <a:latin typeface="Microsoft JhengHei"/>
                          <a:ea typeface="Microsoft JhengHei"/>
                          <a:cs typeface="Microsoft JhengHei"/>
                        </a:rPr>
                        <a:t>長度限制</a:t>
                      </a:r>
                    </a:p>
                  </a:txBody>
                  <a:tcPr marL="133350" marR="133350" marT="66675" marB="66675" anchor="ctr">
                    <a:lnL w="9525">
                      <a:solidFill>
                        <a:srgbClr val="CEDADF"/>
                      </a:solidFill>
                      <a:prstDash val="solid"/>
                    </a:lnL>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g₄ = Lc − 240</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c>
                  <a:txBody>
                    <a:bodyPr/>
                    <a:lstStyle/>
                    <a:p>
                      <a:r>
                        <a:rPr sz="1875" b="0">
                          <a:solidFill>
                            <a:srgbClr val="142D40"/>
                          </a:solidFill>
                          <a:latin typeface="Microsoft JhengHei"/>
                          <a:ea typeface="Microsoft JhengHei"/>
                          <a:cs typeface="Microsoft JhengHei"/>
                        </a:rPr>
                        <a:t>−60</a:t>
                      </a:r>
                    </a:p>
                  </a:txBody>
                  <a:tcPr marL="133350" marR="133350" marT="66675" marB="66675" anchor="ctr">
                    <a:lnR w="9525">
                      <a:solidFill>
                        <a:srgbClr val="CEDADF"/>
                      </a:solidFill>
                      <a:prstDash val="solid"/>
                    </a:lnR>
                    <a:lnB w="9525">
                      <a:solidFill>
                        <a:srgbClr val="CEDADF"/>
                      </a:solidFill>
                      <a:prstDash val="solid"/>
                    </a:lnB>
                    <a:solidFill>
                      <a:srgbClr val="EEF3F5"/>
                    </a:solidFill>
                  </a:tcPr>
                </a:tc>
              </a:tr>
            </a:tbl>
          </a:graphicData>
        </a:graphic>
      </p:graphicFrame>
      <p:sp>
        <p:nvSpPr>
          <p:cNvPr id="7" name="">
            <a:extLst xmlns:a="http://schemas.openxmlformats.org/drawingml/2006/main">
              <a:ext uri="{FF2B5EF4-FFF2-40B4-BE49-F238E27FC236}">
                <a16:creationId xmlns:a16="http://schemas.microsoft.com/office/drawing/2014/main" id="{F5A650C9-19C5-4912-AF9B-A93146204C0A}"/>
              </a:ext>
            </a:extLst>
          </p:cNvPr>
          <p:cNvSpPr>
            <a:spLocks xmlns:a="http://schemas.openxmlformats.org/drawingml/2006/main" noGrp="1"/>
          </p:cNvSpPr>
          <p:nvPr/>
        </p:nvSpPr>
        <p:spPr>
          <a:xfrm xmlns:a="http://schemas.openxmlformats.org/drawingml/2006/main">
            <a:off x="685800" y="4676775"/>
            <a:ext cx="108204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100" b="1">
                <a:solidFill>
                  <a:srgbClr val="087F8C"/>
                </a:solidFill>
                <a:latin typeface="Microsoft JhengHei"/>
                <a:ea typeface="Microsoft JhengHei"/>
                <a:cs typeface="Microsoft JhengHei"/>
              </a:defRPr>
            </a:defPPr>
            <a:lvl1pPr>
              <a:defRPr sz="2100" b="1">
                <a:solidFill>
                  <a:srgbClr val="087F8C"/>
                </a:solidFill>
                <a:latin typeface="Microsoft JhengHei"/>
                <a:ea typeface="Microsoft JhengHei"/>
                <a:cs typeface="Microsoft JhengHei"/>
              </a:defRPr>
            </a:lvl1pPr>
            <a:lvl2pPr>
              <a:defRPr sz="2100" b="1">
                <a:solidFill>
                  <a:srgbClr val="087F8C"/>
                </a:solidFill>
                <a:latin typeface="Microsoft JhengHei"/>
                <a:ea typeface="Microsoft JhengHei"/>
                <a:cs typeface="Microsoft JhengHei"/>
              </a:defRPr>
            </a:lvl2pPr>
            <a:lvl3pPr>
              <a:defRPr sz="2100" b="1">
                <a:solidFill>
                  <a:srgbClr val="087F8C"/>
                </a:solidFill>
                <a:latin typeface="Microsoft JhengHei"/>
                <a:ea typeface="Microsoft JhengHei"/>
                <a:cs typeface="Microsoft JhengHei"/>
              </a:defRPr>
            </a:lvl3pPr>
            <a:lvl4pPr>
              <a:defRPr sz="2100" b="1">
                <a:solidFill>
                  <a:srgbClr val="087F8C"/>
                </a:solidFill>
                <a:latin typeface="Microsoft JhengHei"/>
                <a:ea typeface="Microsoft JhengHei"/>
                <a:cs typeface="Microsoft JhengHei"/>
              </a:defRPr>
            </a:lvl4pPr>
            <a:lvl5pPr>
              <a:defRPr sz="2100" b="1">
                <a:solidFill>
                  <a:srgbClr val="087F8C"/>
                </a:solidFill>
                <a:latin typeface="Microsoft JhengHei"/>
                <a:ea typeface="Microsoft JhengHei"/>
                <a:cs typeface="Microsoft JhengHei"/>
              </a:defRPr>
            </a:lvl5pPr>
            <a:lvl6pPr>
              <a:defRPr sz="2100" b="1">
                <a:solidFill>
                  <a:srgbClr val="087F8C"/>
                </a:solidFill>
                <a:latin typeface="Microsoft JhengHei"/>
                <a:ea typeface="Microsoft JhengHei"/>
                <a:cs typeface="Microsoft JhengHei"/>
              </a:defRPr>
            </a:lvl6pPr>
            <a:lvl7pPr>
              <a:defRPr sz="2100" b="1">
                <a:solidFill>
                  <a:srgbClr val="087F8C"/>
                </a:solidFill>
                <a:latin typeface="Microsoft JhengHei"/>
                <a:ea typeface="Microsoft JhengHei"/>
                <a:cs typeface="Microsoft JhengHei"/>
              </a:defRPr>
            </a:lvl7pPr>
            <a:lvl8pPr>
              <a:defRPr sz="2100" b="1">
                <a:solidFill>
                  <a:srgbClr val="087F8C"/>
                </a:solidFill>
                <a:latin typeface="Microsoft JhengHei"/>
                <a:ea typeface="Microsoft JhengHei"/>
                <a:cs typeface="Microsoft JhengHei"/>
              </a:defRPr>
            </a:lvl8pPr>
            <a:lvl9pPr>
              <a:defRPr sz="2100" b="1">
                <a:solidFill>
                  <a:srgbClr val="087F8C"/>
                </a:solidFill>
                <a:latin typeface="Microsoft JhengHei"/>
                <a:ea typeface="Microsoft JhengHei"/>
                <a:cs typeface="Microsoft JhengHei"/>
              </a:defRPr>
            </a:lvl9pPr>
          </a:lstStyle>
          <a:p xmlns:a="http://schemas.openxmlformats.org/drawingml/2006/main">
            <a:pPr>
              <a:defRPr sz="2100" b="1">
                <a:solidFill>
                  <a:srgbClr val="087F8C"/>
                </a:solidFill>
                <a:latin typeface="Microsoft JhengHei"/>
                <a:ea typeface="Microsoft JhengHei"/>
                <a:cs typeface="Microsoft JhengHei"/>
              </a:defRPr>
            </a:pPr>
            <a:r>
              <a:rPr sz="2100" b="1">
                <a:solidFill>
                  <a:srgbClr val="087F8C"/>
                </a:solidFill>
                <a:latin typeface="Microsoft JhengHei"/>
                <a:ea typeface="Microsoft JhengHei"/>
                <a:cs typeface="Microsoft JhengHei"/>
              </a:rPr>
              <a:t>B：g₁ = 0.0193×42 − 0.75 = 0.0606 &gt; 0，筒身太薄</a:t>
            </a:r>
          </a:p>
        </p:txBody>
      </p:sp>
      <p:sp>
        <p:nvSpPr>
          <p:cNvPr id="8" name="">
            <a:extLst xmlns:a="http://schemas.openxmlformats.org/drawingml/2006/main">
              <a:ext uri="{FF2B5EF4-FFF2-40B4-BE49-F238E27FC236}">
                <a16:creationId xmlns:a16="http://schemas.microsoft.com/office/drawing/2014/main" id="{92D621EE-E441-4B73-9BEC-74D4AD61C68C}"/>
              </a:ext>
            </a:extLst>
          </p:cNvPr>
          <p:cNvSpPr>
            <a:spLocks xmlns:a="http://schemas.openxmlformats.org/drawingml/2006/main" noGrp="1"/>
          </p:cNvSpPr>
          <p:nvPr/>
        </p:nvSpPr>
        <p:spPr>
          <a:xfrm xmlns:a="http://schemas.openxmlformats.org/drawingml/2006/main">
            <a:off x="685800" y="5143500"/>
            <a:ext cx="108204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2025" b="1">
                <a:solidFill>
                  <a:srgbClr val="087F8C"/>
                </a:solidFill>
                <a:latin typeface="Microsoft JhengHei"/>
                <a:ea typeface="Microsoft JhengHei"/>
                <a:cs typeface="Microsoft JhengHei"/>
              </a:defRPr>
            </a:defPPr>
            <a:lvl1pPr>
              <a:defRPr sz="2025" b="1">
                <a:solidFill>
                  <a:srgbClr val="087F8C"/>
                </a:solidFill>
                <a:latin typeface="Microsoft JhengHei"/>
                <a:ea typeface="Microsoft JhengHei"/>
                <a:cs typeface="Microsoft JhengHei"/>
              </a:defRPr>
            </a:lvl1pPr>
            <a:lvl2pPr>
              <a:defRPr sz="2025" b="1">
                <a:solidFill>
                  <a:srgbClr val="087F8C"/>
                </a:solidFill>
                <a:latin typeface="Microsoft JhengHei"/>
                <a:ea typeface="Microsoft JhengHei"/>
                <a:cs typeface="Microsoft JhengHei"/>
              </a:defRPr>
            </a:lvl2pPr>
            <a:lvl3pPr>
              <a:defRPr sz="2025" b="1">
                <a:solidFill>
                  <a:srgbClr val="087F8C"/>
                </a:solidFill>
                <a:latin typeface="Microsoft JhengHei"/>
                <a:ea typeface="Microsoft JhengHei"/>
                <a:cs typeface="Microsoft JhengHei"/>
              </a:defRPr>
            </a:lvl3pPr>
            <a:lvl4pPr>
              <a:defRPr sz="2025" b="1">
                <a:solidFill>
                  <a:srgbClr val="087F8C"/>
                </a:solidFill>
                <a:latin typeface="Microsoft JhengHei"/>
                <a:ea typeface="Microsoft JhengHei"/>
                <a:cs typeface="Microsoft JhengHei"/>
              </a:defRPr>
            </a:lvl4pPr>
            <a:lvl5pPr>
              <a:defRPr sz="2025" b="1">
                <a:solidFill>
                  <a:srgbClr val="087F8C"/>
                </a:solidFill>
                <a:latin typeface="Microsoft JhengHei"/>
                <a:ea typeface="Microsoft JhengHei"/>
                <a:cs typeface="Microsoft JhengHei"/>
              </a:defRPr>
            </a:lvl5pPr>
            <a:lvl6pPr>
              <a:defRPr sz="2025" b="1">
                <a:solidFill>
                  <a:srgbClr val="087F8C"/>
                </a:solidFill>
                <a:latin typeface="Microsoft JhengHei"/>
                <a:ea typeface="Microsoft JhengHei"/>
                <a:cs typeface="Microsoft JhengHei"/>
              </a:defRPr>
            </a:lvl6pPr>
            <a:lvl7pPr>
              <a:defRPr sz="2025" b="1">
                <a:solidFill>
                  <a:srgbClr val="087F8C"/>
                </a:solidFill>
                <a:latin typeface="Microsoft JhengHei"/>
                <a:ea typeface="Microsoft JhengHei"/>
                <a:cs typeface="Microsoft JhengHei"/>
              </a:defRPr>
            </a:lvl7pPr>
            <a:lvl8pPr>
              <a:defRPr sz="2025" b="1">
                <a:solidFill>
                  <a:srgbClr val="087F8C"/>
                </a:solidFill>
                <a:latin typeface="Microsoft JhengHei"/>
                <a:ea typeface="Microsoft JhengHei"/>
                <a:cs typeface="Microsoft JhengHei"/>
              </a:defRPr>
            </a:lvl8pPr>
            <a:lvl9pPr>
              <a:defRPr sz="2025" b="1">
                <a:solidFill>
                  <a:srgbClr val="087F8C"/>
                </a:solidFill>
                <a:latin typeface="Microsoft JhengHei"/>
                <a:ea typeface="Microsoft JhengHei"/>
                <a:cs typeface="Microsoft JhengHei"/>
              </a:defRPr>
            </a:lvl9pPr>
          </a:lstStyle>
          <a:p xmlns:a="http://schemas.openxmlformats.org/drawingml/2006/main">
            <a:pPr>
              <a:defRPr sz="2025" b="1">
                <a:solidFill>
                  <a:srgbClr val="087F8C"/>
                </a:solidFill>
                <a:latin typeface="Microsoft JhengHei"/>
                <a:ea typeface="Microsoft JhengHei"/>
                <a:cs typeface="Microsoft JhengHei"/>
              </a:defRPr>
            </a:pPr>
            <a:r>
              <a:rPr sz="2025" b="1">
                <a:solidFill>
                  <a:srgbClr val="087F8C"/>
                </a:solidFill>
                <a:latin typeface="Microsoft JhengHei"/>
                <a:ea typeface="Microsoft JhengHei"/>
                <a:cs typeface="Microsoft JhengHei"/>
              </a:rPr>
              <a:t>本例分數 F(X)：範圍、厚度級距及四項限制皆通過時 F=c</a:t>
            </a:r>
          </a:p>
          <a:p xmlns:a="http://schemas.openxmlformats.org/drawingml/2006/main">
            <a:pPr>
              <a:defRPr sz="2025" b="1">
                <a:solidFill>
                  <a:srgbClr val="087F8C"/>
                </a:solidFill>
                <a:latin typeface="Microsoft JhengHei"/>
                <a:ea typeface="Microsoft JhengHei"/>
                <a:cs typeface="Microsoft JhengHei"/>
              </a:defRPr>
            </a:pPr>
            <a:r>
              <a:rPr sz="2025" b="1">
                <a:solidFill>
                  <a:srgbClr val="087F8C"/>
                </a:solidFill>
                <a:latin typeface="Microsoft JhengHei"/>
                <a:ea typeface="Microsoft JhengHei"/>
                <a:cs typeface="Microsoft JhengHei"/>
              </a:rPr>
              <a:t>任一條件未通過時 F=+∞</a:t>
            </a:r>
          </a:p>
        </p:txBody>
      </p:sp>
      <p:sp>
        <p:nvSpPr>
          <p:cNvPr id="9" name="">
            <a:extLst xmlns:a="http://schemas.openxmlformats.org/drawingml/2006/main">
              <a:ext uri="{FF2B5EF4-FFF2-40B4-BE49-F238E27FC236}">
                <a16:creationId xmlns:a16="http://schemas.microsoft.com/office/drawing/2014/main" id="{BD6A541A-06AC-40EF-A059-82D96DC7EBDA}"/>
              </a:ext>
            </a:extLst>
          </p:cNvPr>
          <p:cNvSpPr>
            <a:spLocks xmlns:a="http://schemas.openxmlformats.org/drawingml/2006/main" noGrp="1"/>
          </p:cNvSpPr>
          <p:nvPr/>
        </p:nvSpPr>
        <p:spPr>
          <a:xfrm xmlns:a="http://schemas.openxmlformats.org/drawingml/2006/main">
            <a:off x="685800" y="5886450"/>
            <a:ext cx="10820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noAutofit/>
          </a:bodyPr>
          <a:lstStyle xmlns:a="http://schemas.openxmlformats.org/drawingml/2006/main">
            <a:defPPr>
              <a:defRPr sz="1800" b="0">
                <a:solidFill>
                  <a:srgbClr val="142D40"/>
                </a:solidFill>
                <a:latin typeface="Microsoft JhengHei"/>
                <a:ea typeface="Microsoft JhengHei"/>
                <a:cs typeface="Microsoft JhengHei"/>
              </a:defRPr>
            </a:defPPr>
            <a:lvl1pPr>
              <a:defRPr sz="1800" b="0">
                <a:solidFill>
                  <a:srgbClr val="142D40"/>
                </a:solidFill>
                <a:latin typeface="Microsoft JhengHei"/>
                <a:ea typeface="Microsoft JhengHei"/>
                <a:cs typeface="Microsoft JhengHei"/>
              </a:defRPr>
            </a:lvl1pPr>
            <a:lvl2pPr>
              <a:defRPr sz="1800" b="0">
                <a:solidFill>
                  <a:srgbClr val="142D40"/>
                </a:solidFill>
                <a:latin typeface="Microsoft JhengHei"/>
                <a:ea typeface="Microsoft JhengHei"/>
                <a:cs typeface="Microsoft JhengHei"/>
              </a:defRPr>
            </a:lvl2pPr>
            <a:lvl3pPr>
              <a:defRPr sz="1800" b="0">
                <a:solidFill>
                  <a:srgbClr val="142D40"/>
                </a:solidFill>
                <a:latin typeface="Microsoft JhengHei"/>
                <a:ea typeface="Microsoft JhengHei"/>
                <a:cs typeface="Microsoft JhengHei"/>
              </a:defRPr>
            </a:lvl3pPr>
            <a:lvl4pPr>
              <a:defRPr sz="1800" b="0">
                <a:solidFill>
                  <a:srgbClr val="142D40"/>
                </a:solidFill>
                <a:latin typeface="Microsoft JhengHei"/>
                <a:ea typeface="Microsoft JhengHei"/>
                <a:cs typeface="Microsoft JhengHei"/>
              </a:defRPr>
            </a:lvl4pPr>
            <a:lvl5pPr>
              <a:defRPr sz="1800" b="0">
                <a:solidFill>
                  <a:srgbClr val="142D40"/>
                </a:solidFill>
                <a:latin typeface="Microsoft JhengHei"/>
                <a:ea typeface="Microsoft JhengHei"/>
                <a:cs typeface="Microsoft JhengHei"/>
              </a:defRPr>
            </a:lvl5pPr>
            <a:lvl6pPr>
              <a:defRPr sz="1800" b="0">
                <a:solidFill>
                  <a:srgbClr val="142D40"/>
                </a:solidFill>
                <a:latin typeface="Microsoft JhengHei"/>
                <a:ea typeface="Microsoft JhengHei"/>
                <a:cs typeface="Microsoft JhengHei"/>
              </a:defRPr>
            </a:lvl6pPr>
            <a:lvl7pPr>
              <a:defRPr sz="1800" b="0">
                <a:solidFill>
                  <a:srgbClr val="142D40"/>
                </a:solidFill>
                <a:latin typeface="Microsoft JhengHei"/>
                <a:ea typeface="Microsoft JhengHei"/>
                <a:cs typeface="Microsoft JhengHei"/>
              </a:defRPr>
            </a:lvl7pPr>
            <a:lvl8pPr>
              <a:defRPr sz="1800" b="0">
                <a:solidFill>
                  <a:srgbClr val="142D40"/>
                </a:solidFill>
                <a:latin typeface="Microsoft JhengHei"/>
                <a:ea typeface="Microsoft JhengHei"/>
                <a:cs typeface="Microsoft JhengHei"/>
              </a:defRPr>
            </a:lvl8pPr>
            <a:lvl9pPr>
              <a:defRPr sz="1800" b="0">
                <a:solidFill>
                  <a:srgbClr val="142D40"/>
                </a:solidFill>
                <a:latin typeface="Microsoft JhengHei"/>
                <a:ea typeface="Microsoft JhengHei"/>
                <a:cs typeface="Microsoft JhengHei"/>
              </a:defRPr>
            </a:lvl9pPr>
          </a:lstStyle>
          <a:p xmlns:a="http://schemas.openxmlformats.org/drawingml/2006/main">
            <a:pPr>
              <a:defRPr sz="1800" b="0">
                <a:solidFill>
                  <a:srgbClr val="142D40"/>
                </a:solidFill>
                <a:latin typeface="Microsoft JhengHei"/>
                <a:ea typeface="Microsoft JhengHei"/>
                <a:cs typeface="Microsoft JhengHei"/>
              </a:defRPr>
            </a:pPr>
            <a:r>
              <a:rPr sz="1800" b="0">
                <a:solidFill>
                  <a:srgbClr val="142D40"/>
                </a:solidFill>
                <a:latin typeface="Microsoft JhengHei"/>
                <a:ea typeface="Microsoft JhengHei"/>
                <a:cs typeface="Microsoft JhengHei"/>
              </a:rPr>
              <a:t>逐維截斷僅修復固定範圍；最小厚度會隨 Rv 改變，仍須檢查</a:t>
            </a:r>
          </a:p>
        </p:txBody>
      </p:sp>
    </p:spTree>
    <p:extLst>
      <p:ext uri="{BB962C8B-B14F-4D97-AF65-F5344CB8AC3E}">
        <p14:creationId xmlns:p14="http://schemas.microsoft.com/office/powerpoint/2010/main" val="651589627"/>
      </p:ext>
    </p:extLst>
  </p:cSld>
</p:sld>
</file>

<file path=ppt/slides/slide2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cxnSp>
        <p:nvCxnSpPr>
          <p:cNvPr id="195" name="">
            <a:extLst xmlns:a="http://schemas.openxmlformats.org/drawingml/2006/main">
              <a:ext uri="{FF2B5EF4-FFF2-40B4-BE49-F238E27FC236}">
                <a16:creationId xmlns:a16="http://schemas.microsoft.com/office/drawing/2014/main" id="{3C7AD696-72A8-4104-9EF9-A2A6BEF21F62}"/>
              </a:ext>
            </a:extLst>
          </p:cNvPr>
          <p:cNvCxnSpPr>
            <a:stCxn xmlns:a="http://schemas.openxmlformats.org/drawingml/2006/main" id="196" idx="3"/>
            <a:endCxn xmlns:a="http://schemas.openxmlformats.org/drawingml/2006/main" id="197" idx="1"/>
          </p:cNvCxnSpPr>
          <p:nvPr/>
        </p:nvCxnSpPr>
        <p:spPr>
          <a:xfrm xmlns:a="http://schemas.openxmlformats.org/drawingml/2006/main">
            <a:off x="8686440" y="5810400"/>
            <a:ext cx="457920" cy="3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198" name="">
            <a:extLst xmlns:a="http://schemas.openxmlformats.org/drawingml/2006/main">
              <a:ext uri="{FF2B5EF4-FFF2-40B4-BE49-F238E27FC236}">
                <a16:creationId xmlns:a16="http://schemas.microsoft.com/office/drawing/2014/main" id="{37FB6124-89DA-4B79-95A6-B14DECCC809A}"/>
              </a:ext>
            </a:extLst>
          </p:cNvPr>
          <p:cNvCxnSpPr>
            <a:stCxn xmlns:a="http://schemas.openxmlformats.org/drawingml/2006/main" id="199" idx="3"/>
            <a:endCxn xmlns:a="http://schemas.openxmlformats.org/drawingml/2006/main" id="196" idx="1"/>
          </p:cNvCxnSpPr>
          <p:nvPr/>
        </p:nvCxnSpPr>
        <p:spPr>
          <a:xfrm xmlns:a="http://schemas.openxmlformats.org/drawingml/2006/main">
            <a:off x="5867280" y="5810400"/>
            <a:ext cx="457560" cy="360"/>
          </a:xfrm>
          <a:prstGeom xmlns:a="http://schemas.openxmlformats.org/drawingml/2006/main" prst="straightConnector1">
            <a:avLst/>
          </a:prstGeom>
          <a:ln xmlns:a="http://schemas.openxmlformats.org/drawingml/2006/main" w="19050">
            <a:solidFill>
              <a:srgbClr val="087F8C"/>
            </a:solidFill>
            <a:round/>
            <a:tailEnd type="triangle" w="sm" len="sm"/>
          </a:ln>
        </p:spPr>
      </p:cxnSp>
      <p:cxnSp>
        <p:nvCxnSpPr>
          <p:cNvPr id="200" name="">
            <a:extLst xmlns:a="http://schemas.openxmlformats.org/drawingml/2006/main">
              <a:ext uri="{FF2B5EF4-FFF2-40B4-BE49-F238E27FC236}">
                <a16:creationId xmlns:a16="http://schemas.microsoft.com/office/drawing/2014/main" id="{5B16ABBB-1E08-45C6-886E-0A356B42CF23}"/>
              </a:ext>
            </a:extLst>
          </p:cNvPr>
          <p:cNvCxnSpPr>
            <a:stCxn xmlns:a="http://schemas.openxmlformats.org/drawingml/2006/main" id="201" idx="3"/>
            <a:endCxn xmlns:a="http://schemas.openxmlformats.org/drawingml/2006/main" id="199" idx="1"/>
          </p:cNvCxnSpPr>
          <p:nvPr/>
        </p:nvCxnSpPr>
        <p:spPr>
          <a:xfrm xmlns:a="http://schemas.openxmlformats.org/drawingml/2006/main">
            <a:off x="3047760" y="5810400"/>
            <a:ext cx="457920" cy="360"/>
          </a:xfrm>
          <a:prstGeom xmlns:a="http://schemas.openxmlformats.org/drawingml/2006/main" prst="straightConnector1">
            <a:avLst/>
          </a:prstGeom>
          <a:ln xmlns:a="http://schemas.openxmlformats.org/drawingml/2006/main" w="19050">
            <a:solidFill>
              <a:srgbClr val="087F8C"/>
            </a:solidFill>
            <a:round/>
            <a:tailEnd type="triangle" w="sm" len="sm"/>
          </a:ln>
        </p:spPr>
      </p:cxnSp>
      <p:sp>
        <p:nvSpPr>
          <p:cNvPr id="202" name="">
            <a:extLst xmlns:a="http://schemas.openxmlformats.org/drawingml/2006/main">
              <a:ext uri="{FF2B5EF4-FFF2-40B4-BE49-F238E27FC236}">
                <a16:creationId xmlns:a16="http://schemas.microsoft.com/office/drawing/2014/main" id="{5C1E7B1A-E94D-40B8-8F66-D84CACF13718}"/>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四個尺寸如何代入 </a:t>
            </a:r>
            <a:r>
              <a:rPr sz="3230" b="1" u="none" strike="noStrike">
                <a:solidFill>
                  <a:srgbClr val="142D40"/>
                </a:solidFill>
                <a:latin typeface="Microsoft JhengHei"/>
                <a:ea typeface="Microsoft JhengHei"/>
                <a:cs typeface="Microsoft JhengHei"/>
              </a:rPr>
              <a:t>WSO</a:t>
            </a:r>
            <a:r>
              <a:rPr sz="3230" b="1" u="none" strike="noStrike">
                <a:solidFill>
                  <a:srgbClr val="142D40"/>
                </a:solidFill>
                <a:latin typeface="Microsoft JhengHei"/>
                <a:ea typeface="Microsoft JhengHei"/>
                <a:cs typeface="Microsoft JhengHei"/>
              </a:rPr>
              <a:t>？</a:t>
            </a:r>
            <a:endParaRPr sz="3230" b="0" u="none" strike="noStrike">
              <a:solidFill>
                <a:srgbClr val="000000"/>
              </a:solidFill>
              <a:latin typeface="Arial"/>
              <a:ea typeface="Arial"/>
              <a:cs typeface="Arial"/>
            </a:endParaRPr>
          </a:p>
        </p:txBody>
      </p:sp>
      <p:sp>
        <p:nvSpPr>
          <p:cNvPr id="203" name="">
            <a:extLst xmlns:a="http://schemas.openxmlformats.org/drawingml/2006/main">
              <a:ext uri="{FF2B5EF4-FFF2-40B4-BE49-F238E27FC236}">
                <a16:creationId xmlns:a16="http://schemas.microsoft.com/office/drawing/2014/main" id="{63CE4F1C-E602-45B6-874E-C68B47412228}"/>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(1)</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(5) </a:t>
            </a:r>
            <a:r>
              <a:rPr sz="1130" b="0" u="none" strike="noStrike">
                <a:solidFill>
                  <a:srgbClr val="536879"/>
                </a:solidFill>
                <a:latin typeface="Microsoft JhengHei"/>
                <a:ea typeface="Microsoft JhengHei"/>
                <a:cs typeface="Microsoft JhengHei"/>
              </a:rPr>
              <a:t>的逐維解讀，工程模型來自補充文獻</a:t>
            </a:r>
            <a:endParaRPr sz="1130" b="0" u="none" strike="noStrike">
              <a:solidFill>
                <a:srgbClr val="000000"/>
              </a:solidFill>
              <a:latin typeface="Arial"/>
              <a:ea typeface="Arial"/>
              <a:cs typeface="Arial"/>
            </a:endParaRPr>
          </a:p>
        </p:txBody>
      </p:sp>
      <p:sp>
        <p:nvSpPr>
          <p:cNvPr id="204" name="">
            <a:extLst xmlns:a="http://schemas.openxmlformats.org/drawingml/2006/main">
              <a:ext uri="{FF2B5EF4-FFF2-40B4-BE49-F238E27FC236}">
                <a16:creationId xmlns:a16="http://schemas.microsoft.com/office/drawing/2014/main" id="{29EC8B14-A8D7-4E6C-AC82-3D8F87DEA76A}"/>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23</a:t>
            </a:r>
            <a:endParaRPr sz="1350" b="0" u="none" strike="noStrike">
              <a:solidFill>
                <a:srgbClr val="000000"/>
              </a:solidFill>
              <a:latin typeface="Arial"/>
              <a:ea typeface="Arial"/>
              <a:cs typeface="Arial"/>
            </a:endParaRPr>
          </a:p>
        </p:txBody>
      </p:sp>
      <p:graphicFrame>
        <p:nvGraphicFramePr>
          <p:cNvPr id="205" name="">
            <a:extLst xmlns:a="http://schemas.openxmlformats.org/drawingml/2006/main">
              <a:ext uri="{FF2B5EF4-FFF2-40B4-BE49-F238E27FC236}">
                <a16:creationId xmlns:a16="http://schemas.microsoft.com/office/drawing/2014/main" id="{719B4A03-B558-4404-999C-7ABAA5934532}"/>
              </a:ext>
            </a:extLst>
          </p:cNvPr>
          <p:cNvGraphicFramePr/>
          <p:nvPr/>
        </p:nvGraphicFramePr>
        <p:xfrm>
          <a:off xmlns:a="http://schemas.openxmlformats.org/drawingml/2006/main" x="685800" y="1809720"/>
          <a:ext xmlns:a="http://schemas.openxmlformats.org/drawingml/2006/main" cx="5143320" cy="2400120"/>
        </p:xfrm>
        <a:graphic xmlns:a="http://schemas.openxmlformats.org/drawingml/2006/main">
          <a:graphicData uri="http://schemas.openxmlformats.org/drawingml/2006/table">
            <a:tbl>
              <a:tblPr/>
              <a:tblGrid>
                <a:gridCol w="2571480"/>
                <a:gridCol w="2571480"/>
              </a:tblGrid>
              <a:tr h="479880">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位置向量的座標</a:t>
                      </a:r>
                      <a:endParaRPr sz="187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870" b="1" u="none" strike="noStrike">
                          <a:solidFill>
                            <a:srgbClr val="FFFFFF"/>
                          </a:solidFill>
                          <a:latin typeface="Microsoft JhengHei"/>
                          <a:ea typeface="Microsoft JhengHei"/>
                          <a:cs typeface="Microsoft JhengHei"/>
                        </a:rPr>
                        <a:t>工程意義</a:t>
                      </a:r>
                      <a:endParaRPr sz="187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47988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第 </a:t>
                      </a:r>
                      <a:r>
                        <a:rPr sz="1870" b="0" u="none" strike="noStrike">
                          <a:solidFill>
                            <a:srgbClr val="142D40"/>
                          </a:solidFill>
                          <a:latin typeface="Microsoft JhengHei"/>
                          <a:ea typeface="Microsoft JhengHei"/>
                          <a:cs typeface="Microsoft JhengHei"/>
                        </a:rPr>
                        <a:t>1 </a:t>
                      </a:r>
                      <a:r>
                        <a:rPr sz="1870" b="0" u="none" strike="noStrike">
                          <a:solidFill>
                            <a:srgbClr val="142D40"/>
                          </a:solidFill>
                          <a:latin typeface="Microsoft JhengHei"/>
                          <a:ea typeface="Microsoft JhengHei"/>
                          <a:cs typeface="Microsoft JhengHei"/>
                        </a:rPr>
                        <a:t>維 </a:t>
                      </a:r>
                      <a:r>
                        <a:rPr sz="1870" b="0" u="none" strike="noStrike">
                          <a:solidFill>
                            <a:srgbClr val="142D40"/>
                          </a:solidFill>
                          <a:latin typeface="Microsoft JhengHei"/>
                          <a:ea typeface="Microsoft JhengHei"/>
                          <a:cs typeface="Microsoft JhengHei"/>
                        </a:rPr>
                        <a:t>Tₛ</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筒身厚度</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7988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第 </a:t>
                      </a:r>
                      <a:r>
                        <a:rPr sz="1870" b="0" u="none" strike="noStrike">
                          <a:solidFill>
                            <a:srgbClr val="142D40"/>
                          </a:solidFill>
                          <a:latin typeface="Microsoft JhengHei"/>
                          <a:ea typeface="Microsoft JhengHei"/>
                          <a:cs typeface="Microsoft JhengHei"/>
                        </a:rPr>
                        <a:t>2 </a:t>
                      </a:r>
                      <a:r>
                        <a:rPr sz="1870" b="0" u="none" strike="noStrike">
                          <a:solidFill>
                            <a:srgbClr val="142D40"/>
                          </a:solidFill>
                          <a:latin typeface="Microsoft JhengHei"/>
                          <a:ea typeface="Microsoft JhengHei"/>
                          <a:cs typeface="Microsoft JhengHei"/>
                        </a:rPr>
                        <a:t>維 </a:t>
                      </a:r>
                      <a:r>
                        <a:rPr sz="1870" b="0" u="none" strike="noStrike">
                          <a:solidFill>
                            <a:srgbClr val="142D40"/>
                          </a:solidFill>
                          <a:latin typeface="Microsoft JhengHei"/>
                          <a:ea typeface="Microsoft JhengHei"/>
                          <a:cs typeface="Microsoft JhengHei"/>
                        </a:rPr>
                        <a:t>Tₕ</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封頭厚度</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47988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第 </a:t>
                      </a:r>
                      <a:r>
                        <a:rPr sz="1870" b="0" u="none" strike="noStrike">
                          <a:solidFill>
                            <a:srgbClr val="142D40"/>
                          </a:solidFill>
                          <a:latin typeface="Microsoft JhengHei"/>
                          <a:ea typeface="Microsoft JhengHei"/>
                          <a:cs typeface="Microsoft JhengHei"/>
                        </a:rPr>
                        <a:t>3 </a:t>
                      </a:r>
                      <a:r>
                        <a:rPr sz="1870" b="0" u="none" strike="noStrike">
                          <a:solidFill>
                            <a:srgbClr val="142D40"/>
                          </a:solidFill>
                          <a:latin typeface="Microsoft JhengHei"/>
                          <a:ea typeface="Microsoft JhengHei"/>
                          <a:cs typeface="Microsoft JhengHei"/>
                        </a:rPr>
                        <a:t>維 </a:t>
                      </a:r>
                      <a:r>
                        <a:rPr sz="1870" b="0" u="none" strike="noStrike">
                          <a:solidFill>
                            <a:srgbClr val="142D40"/>
                          </a:solidFill>
                          <a:latin typeface="Microsoft JhengHei"/>
                          <a:ea typeface="Microsoft JhengHei"/>
                          <a:cs typeface="Microsoft JhengHei"/>
                        </a:rPr>
                        <a:t>Rv</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內半徑</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479880">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第 </a:t>
                      </a:r>
                      <a:r>
                        <a:rPr sz="1870" b="0" u="none" strike="noStrike">
                          <a:solidFill>
                            <a:srgbClr val="142D40"/>
                          </a:solidFill>
                          <a:latin typeface="Microsoft JhengHei"/>
                          <a:ea typeface="Microsoft JhengHei"/>
                          <a:cs typeface="Microsoft JhengHei"/>
                        </a:rPr>
                        <a:t>4 </a:t>
                      </a:r>
                      <a:r>
                        <a:rPr sz="1870" b="0" u="none" strike="noStrike">
                          <a:solidFill>
                            <a:srgbClr val="142D40"/>
                          </a:solidFill>
                          <a:latin typeface="Microsoft JhengHei"/>
                          <a:ea typeface="Microsoft JhengHei"/>
                          <a:cs typeface="Microsoft JhengHei"/>
                        </a:rPr>
                        <a:t>維 </a:t>
                      </a:r>
                      <a:r>
                        <a:rPr sz="1870" b="0" u="none" strike="noStrike">
                          <a:solidFill>
                            <a:srgbClr val="142D40"/>
                          </a:solidFill>
                          <a:latin typeface="Microsoft JhengHei"/>
                          <a:ea typeface="Microsoft JhengHei"/>
                          <a:cs typeface="Microsoft JhengHei"/>
                        </a:rPr>
                        <a:t>Lc</a:t>
                      </a:r>
                      <a:endParaRPr sz="187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870" b="0" u="none" strike="noStrike">
                          <a:solidFill>
                            <a:srgbClr val="142D40"/>
                          </a:solidFill>
                          <a:latin typeface="Microsoft JhengHei"/>
                          <a:ea typeface="Microsoft JhengHei"/>
                          <a:cs typeface="Microsoft JhengHei"/>
                        </a:rPr>
                        <a:t>圓筒段長度</a:t>
                      </a:r>
                      <a:endParaRPr sz="187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206" name="">
            <a:extLst xmlns:a="http://schemas.openxmlformats.org/drawingml/2006/main">
              <a:ext uri="{FF2B5EF4-FFF2-40B4-BE49-F238E27FC236}">
                <a16:creationId xmlns:a16="http://schemas.microsoft.com/office/drawing/2014/main" id="{A2E6BF7B-252D-4449-AD00-FC408BA59634}"/>
              </a:ext>
            </a:extLst>
          </p:cNvPr>
          <p:cNvSpPr>
            <a:spLocks xmlns:a="http://schemas.openxmlformats.org/drawingml/2006/main" noGrp="1"/>
          </p:cNvSpPr>
          <p:nvPr/>
        </p:nvSpPr>
        <p:spPr>
          <a:xfrm xmlns:a="http://schemas.openxmlformats.org/drawingml/2006/main">
            <a:off x="6334200" y="1790640"/>
            <a:ext cx="5171760" cy="4759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70" b="1" u="none" strike="noStrike">
                <a:solidFill>
                  <a:srgbClr val="087F8C"/>
                </a:solidFill>
                <a:latin typeface="Microsoft JhengHei"/>
                <a:ea typeface="Microsoft JhengHei"/>
                <a:cs typeface="Microsoft JhengHei"/>
              </a:rPr>
              <a:t>Xᵢ</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K</a:t>
            </a:r>
            <a:r>
              <a:rPr sz="2170" b="1" u="none" strike="noStrike">
                <a:solidFill>
                  <a:srgbClr val="087F8C"/>
                </a:solidFill>
                <a:latin typeface="Microsoft JhengHei"/>
                <a:ea typeface="Microsoft JhengHei"/>
                <a:cs typeface="Microsoft JhengHei"/>
              </a:rPr>
              <a:t>、</a:t>
            </a:r>
            <a:r>
              <a:rPr sz="2170" b="1" u="none" strike="noStrike">
                <a:solidFill>
                  <a:srgbClr val="087F8C"/>
                </a:solidFill>
                <a:latin typeface="Microsoft JhengHei"/>
                <a:ea typeface="Microsoft JhengHei"/>
                <a:cs typeface="Microsoft JhengHei"/>
              </a:rPr>
              <a:t>C </a:t>
            </a:r>
            <a:r>
              <a:rPr sz="2170" b="1" u="none" strike="noStrike">
                <a:solidFill>
                  <a:srgbClr val="087F8C"/>
                </a:solidFill>
                <a:latin typeface="Microsoft JhengHei"/>
                <a:ea typeface="Microsoft JhengHei"/>
                <a:cs typeface="Microsoft JhengHei"/>
              </a:rPr>
              <a:t>各是一套四維尺寸</a:t>
            </a:r>
            <a:endParaRPr sz="2170" b="0" u="none" strike="noStrike">
              <a:solidFill>
                <a:srgbClr val="000000"/>
              </a:solidFill>
              <a:latin typeface="Arial"/>
              <a:ea typeface="Arial"/>
              <a:cs typeface="Arial"/>
            </a:endParaRPr>
          </a:p>
        </p:txBody>
      </p:sp>
      <p:sp>
        <p:nvSpPr>
          <p:cNvPr id="207" name="">
            <a:extLst xmlns:a="http://schemas.openxmlformats.org/drawingml/2006/main">
              <a:ext uri="{FF2B5EF4-FFF2-40B4-BE49-F238E27FC236}">
                <a16:creationId xmlns:a16="http://schemas.microsoft.com/office/drawing/2014/main" id="{826D371A-DDA1-4E80-936D-D915186AA671}"/>
              </a:ext>
            </a:extLst>
          </p:cNvPr>
          <p:cNvSpPr>
            <a:spLocks xmlns:a="http://schemas.openxmlformats.org/drawingml/2006/main" noGrp="1"/>
          </p:cNvSpPr>
          <p:nvPr/>
        </p:nvSpPr>
        <p:spPr>
          <a:xfrm xmlns:a="http://schemas.openxmlformats.org/drawingml/2006/main">
            <a:off x="6334200" y="2495520"/>
            <a:ext cx="5171760" cy="428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00" b="0" u="none" strike="noStrike">
                <a:solidFill>
                  <a:srgbClr val="142D40"/>
                </a:solidFill>
                <a:latin typeface="Microsoft JhengHei"/>
                <a:ea typeface="Microsoft JhengHei"/>
                <a:cs typeface="Microsoft JhengHei"/>
              </a:rPr>
              <a:t>以筒身厚度 </a:t>
            </a:r>
            <a:r>
              <a:rPr sz="2100" b="0" u="none" strike="noStrike">
                <a:solidFill>
                  <a:srgbClr val="142D40"/>
                </a:solidFill>
                <a:latin typeface="Microsoft JhengHei"/>
                <a:ea typeface="Microsoft JhengHei"/>
                <a:cs typeface="Microsoft JhengHei"/>
              </a:rPr>
              <a:t>Tₛ </a:t>
            </a:r>
            <a:r>
              <a:rPr sz="2100" b="0" u="none" strike="noStrike">
                <a:solidFill>
                  <a:srgbClr val="142D40"/>
                </a:solidFill>
                <a:latin typeface="Microsoft JhengHei"/>
                <a:ea typeface="Microsoft JhengHei"/>
                <a:cs typeface="Microsoft JhengHei"/>
              </a:rPr>
              <a:t>為例</a:t>
            </a:r>
            <a:endParaRPr sz="2100" b="0" u="none" strike="noStrike">
              <a:solidFill>
                <a:srgbClr val="000000"/>
              </a:solidFill>
              <a:latin typeface="Arial"/>
              <a:ea typeface="Arial"/>
              <a:cs typeface="Arial"/>
            </a:endParaRPr>
          </a:p>
        </p:txBody>
      </p:sp>
      <p:sp>
        <p:nvSpPr>
          <p:cNvPr id="208" name="">
            <a:extLst xmlns:a="http://schemas.openxmlformats.org/drawingml/2006/main">
              <a:ext uri="{FF2B5EF4-FFF2-40B4-BE49-F238E27FC236}">
                <a16:creationId xmlns:a16="http://schemas.microsoft.com/office/drawing/2014/main" id="{7DB1DEFE-5A2B-4A7C-A459-098D4C9D28BB}"/>
              </a:ext>
            </a:extLst>
          </p:cNvPr>
          <p:cNvSpPr>
            <a:spLocks xmlns:a="http://schemas.openxmlformats.org/drawingml/2006/main" noGrp="1"/>
          </p:cNvSpPr>
          <p:nvPr/>
        </p:nvSpPr>
        <p:spPr>
          <a:xfrm xmlns:a="http://schemas.openxmlformats.org/drawingml/2006/main">
            <a:off x="6334200" y="3114720"/>
            <a:ext cx="5171760" cy="923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250" b="1" u="none" strike="noStrike">
                <a:solidFill>
                  <a:srgbClr val="087F8C"/>
                </a:solidFill>
                <a:latin typeface="Microsoft JhengHei"/>
                <a:ea typeface="Microsoft JhengHei"/>
                <a:cs typeface="Microsoft JhengHei"/>
              </a:rPr>
              <a:t>Tₛ′ = Tₛ + 2ρ(C₁ − K₁)</a:t>
            </a:r>
            <a:endParaRPr sz="2250" b="0" u="none" strike="noStrike">
              <a:solidFill>
                <a:srgbClr val="000000"/>
              </a:solidFill>
              <a:latin typeface="Arial"/>
              <a:ea typeface="Arial"/>
              <a:cs typeface="Arial"/>
            </a:endParaRPr>
          </a:p>
          <a:p xmlns:a="http://schemas.openxmlformats.org/drawingml/2006/main">
            <a:pPr>
              <a:lnSpc>
                <a:spcPct val="100000"/>
              </a:lnSpc>
              <a:buNone/>
            </a:pPr>
            <a:r>
              <a:rPr sz="2250" b="1" u="none" strike="noStrike">
                <a:solidFill>
                  <a:srgbClr val="087F8C"/>
                </a:solidFill>
                <a:latin typeface="Microsoft JhengHei"/>
                <a:ea typeface="Microsoft JhengHei"/>
                <a:cs typeface="Microsoft JhengHei"/>
              </a:rPr>
              <a:t>       + u(WᵢK₁ − Tₛ)</a:t>
            </a:r>
            <a:endParaRPr sz="2250" b="0" u="none" strike="noStrike">
              <a:solidFill>
                <a:srgbClr val="000000"/>
              </a:solidFill>
              <a:latin typeface="Arial"/>
              <a:ea typeface="Arial"/>
              <a:cs typeface="Arial"/>
            </a:endParaRPr>
          </a:p>
        </p:txBody>
      </p:sp>
      <p:sp>
        <p:nvSpPr>
          <p:cNvPr id="209" name="">
            <a:extLst xmlns:a="http://schemas.openxmlformats.org/drawingml/2006/main">
              <a:ext uri="{FF2B5EF4-FFF2-40B4-BE49-F238E27FC236}">
                <a16:creationId xmlns:a16="http://schemas.microsoft.com/office/drawing/2014/main" id="{5043EC17-545B-41D5-A609-A4B9EEA57F64}"/>
              </a:ext>
            </a:extLst>
          </p:cNvPr>
          <p:cNvSpPr>
            <a:spLocks xmlns:a="http://schemas.openxmlformats.org/drawingml/2006/main" noGrp="1"/>
          </p:cNvSpPr>
          <p:nvPr/>
        </p:nvSpPr>
        <p:spPr>
          <a:xfrm xmlns:a="http://schemas.openxmlformats.org/drawingml/2006/main">
            <a:off x="6334200" y="4172040"/>
            <a:ext cx="5171760" cy="4186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800" b="0" u="none" strike="noStrike">
                <a:solidFill>
                  <a:srgbClr val="536879"/>
                </a:solidFill>
                <a:latin typeface="Microsoft JhengHei"/>
                <a:ea typeface="Microsoft JhengHei"/>
                <a:cs typeface="Microsoft JhengHei"/>
              </a:rPr>
              <a:t>K₁</a:t>
            </a:r>
            <a:r>
              <a:rPr sz="1800" b="0" u="none" strike="noStrike">
                <a:solidFill>
                  <a:srgbClr val="536879"/>
                </a:solidFill>
                <a:latin typeface="Microsoft JhengHei"/>
                <a:ea typeface="Microsoft JhengHei"/>
                <a:cs typeface="Microsoft JhengHei"/>
              </a:rPr>
              <a:t>、</a:t>
            </a:r>
            <a:r>
              <a:rPr sz="1800" b="0" u="none" strike="noStrike">
                <a:solidFill>
                  <a:srgbClr val="536879"/>
                </a:solidFill>
                <a:latin typeface="Microsoft JhengHei"/>
                <a:ea typeface="Microsoft JhengHei"/>
                <a:cs typeface="Microsoft JhengHei"/>
              </a:rPr>
              <a:t>C₁</a:t>
            </a:r>
            <a:r>
              <a:rPr sz="1800" b="0" u="none" strike="noStrike">
                <a:solidFill>
                  <a:srgbClr val="536879"/>
                </a:solidFill>
                <a:latin typeface="Microsoft JhengHei"/>
                <a:ea typeface="Microsoft JhengHei"/>
                <a:cs typeface="Microsoft JhengHei"/>
              </a:rPr>
              <a:t>：國王、指揮官的筒身厚度</a:t>
            </a:r>
            <a:endParaRPr sz="1800" b="0" u="none" strike="noStrike">
              <a:solidFill>
                <a:srgbClr val="000000"/>
              </a:solidFill>
              <a:latin typeface="Arial"/>
              <a:ea typeface="Arial"/>
              <a:cs typeface="Arial"/>
            </a:endParaRPr>
          </a:p>
        </p:txBody>
      </p:sp>
      <p:sp>
        <p:nvSpPr>
          <p:cNvPr id="210" name="">
            <a:extLst xmlns:a="http://schemas.openxmlformats.org/drawingml/2006/main">
              <a:ext uri="{FF2B5EF4-FFF2-40B4-BE49-F238E27FC236}">
                <a16:creationId xmlns:a16="http://schemas.microsoft.com/office/drawing/2014/main" id="{75747745-457B-43C2-A0A9-6E4741043AF5}"/>
              </a:ext>
            </a:extLst>
          </p:cNvPr>
          <p:cNvSpPr>
            <a:spLocks xmlns:a="http://schemas.openxmlformats.org/drawingml/2006/main" noGrp="1"/>
          </p:cNvSpPr>
          <p:nvPr/>
        </p:nvSpPr>
        <p:spPr>
          <a:xfrm xmlns:a="http://schemas.openxmlformats.org/drawingml/2006/main">
            <a:off x="685800" y="4781520"/>
            <a:ext cx="10820160" cy="5140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100" b="0" u="none" strike="noStrike">
                <a:solidFill>
                  <a:srgbClr val="142D40"/>
                </a:solidFill>
                <a:latin typeface="Microsoft JhengHei"/>
                <a:ea typeface="Microsoft JhengHei"/>
                <a:cs typeface="Microsoft JhengHei"/>
              </a:rPr>
              <a:t>其餘三維照各自座標計算；同次更新四維共用 </a:t>
            </a:r>
            <a:r>
              <a:rPr sz="2100" b="0" u="none" strike="noStrike">
                <a:solidFill>
                  <a:srgbClr val="142D40"/>
                </a:solidFill>
                <a:latin typeface="Microsoft JhengHei"/>
                <a:ea typeface="Microsoft JhengHei"/>
                <a:cs typeface="Microsoft JhengHei"/>
              </a:rPr>
              <a:t>ρ</a:t>
            </a:r>
            <a:r>
              <a:rPr sz="2100" b="0" u="none" strike="noStrike">
                <a:solidFill>
                  <a:srgbClr val="142D40"/>
                </a:solidFill>
                <a:latin typeface="Microsoft JhengHei"/>
                <a:ea typeface="Microsoft JhengHei"/>
                <a:cs typeface="Microsoft JhengHei"/>
              </a:rPr>
              <a:t>、</a:t>
            </a:r>
            <a:r>
              <a:rPr sz="2100" b="0" u="none" strike="noStrike">
                <a:solidFill>
                  <a:srgbClr val="142D40"/>
                </a:solidFill>
                <a:latin typeface="Microsoft JhengHei"/>
                <a:ea typeface="Microsoft JhengHei"/>
                <a:cs typeface="Microsoft JhengHei"/>
              </a:rPr>
              <a:t>u</a:t>
            </a:r>
            <a:r>
              <a:rPr sz="2100" b="0" u="none" strike="noStrike">
                <a:solidFill>
                  <a:srgbClr val="142D40"/>
                </a:solidFill>
                <a:latin typeface="Microsoft JhengHei"/>
                <a:ea typeface="Microsoft JhengHei"/>
                <a:cs typeface="Microsoft JhengHei"/>
              </a:rPr>
              <a:t>、</a:t>
            </a:r>
            <a:r>
              <a:rPr sz="2100" b="0" u="none" strike="noStrike">
                <a:solidFill>
                  <a:srgbClr val="142D40"/>
                </a:solidFill>
                <a:latin typeface="Microsoft JhengHei"/>
                <a:ea typeface="Microsoft JhengHei"/>
                <a:cs typeface="Microsoft JhengHei"/>
              </a:rPr>
              <a:t>Wᵢ</a:t>
            </a:r>
            <a:endParaRPr sz="2100" b="0" u="none" strike="noStrike">
              <a:solidFill>
                <a:srgbClr val="000000"/>
              </a:solidFill>
              <a:latin typeface="Arial"/>
              <a:ea typeface="Arial"/>
              <a:cs typeface="Arial"/>
            </a:endParaRPr>
          </a:p>
        </p:txBody>
      </p:sp>
      <p:sp>
        <p:nvSpPr>
          <p:cNvPr id="201" name="">
            <a:extLst xmlns:a="http://schemas.openxmlformats.org/drawingml/2006/main">
              <a:ext uri="{FF2B5EF4-FFF2-40B4-BE49-F238E27FC236}">
                <a16:creationId xmlns:a16="http://schemas.microsoft.com/office/drawing/2014/main" id="{A1AC3CA9-9D82-4A8A-8E2C-3AB91CC2D5A1}"/>
              </a:ext>
            </a:extLst>
          </p:cNvPr>
          <p:cNvSpPr>
            <a:spLocks xmlns:a="http://schemas.openxmlformats.org/drawingml/2006/main" noGrp="1"/>
          </p:cNvSpPr>
          <p:nvPr/>
        </p:nvSpPr>
        <p:spPr>
          <a:xfrm xmlns:a="http://schemas.openxmlformats.org/drawingml/2006/main">
            <a:off x="685800" y="5543640"/>
            <a:ext cx="2361960" cy="53316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WSO </a:t>
            </a:r>
            <a:r>
              <a:rPr sz="1800" b="0" u="none" strike="noStrike">
                <a:solidFill>
                  <a:srgbClr val="142D40"/>
                </a:solidFill>
                <a:latin typeface="Microsoft JhengHei"/>
                <a:ea typeface="Microsoft JhengHei"/>
                <a:cs typeface="Microsoft JhengHei"/>
              </a:rPr>
              <a:t>提出新尺寸</a:t>
            </a:r>
            <a:endParaRPr sz="1800" b="0" u="none" strike="noStrike">
              <a:solidFill>
                <a:srgbClr val="000000"/>
              </a:solidFill>
              <a:latin typeface="Arial"/>
              <a:ea typeface="Arial"/>
              <a:cs typeface="Arial"/>
            </a:endParaRPr>
          </a:p>
        </p:txBody>
      </p:sp>
      <p:sp>
        <p:nvSpPr>
          <p:cNvPr id="199" name="">
            <a:extLst xmlns:a="http://schemas.openxmlformats.org/drawingml/2006/main">
              <a:ext uri="{FF2B5EF4-FFF2-40B4-BE49-F238E27FC236}">
                <a16:creationId xmlns:a16="http://schemas.microsoft.com/office/drawing/2014/main" id="{DA3D4D1B-65F1-4261-AAF1-AF7EF86A587D}"/>
              </a:ext>
            </a:extLst>
          </p:cNvPr>
          <p:cNvSpPr>
            <a:spLocks xmlns:a="http://schemas.openxmlformats.org/drawingml/2006/main" noGrp="1"/>
          </p:cNvSpPr>
          <p:nvPr/>
        </p:nvSpPr>
        <p:spPr>
          <a:xfrm xmlns:a="http://schemas.openxmlformats.org/drawingml/2006/main">
            <a:off x="3505320" y="5543640"/>
            <a:ext cx="2361960" cy="53316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處理範圍與級距</a:t>
            </a:r>
            <a:endParaRPr sz="1800" b="0" u="none" strike="noStrike">
              <a:solidFill>
                <a:srgbClr val="000000"/>
              </a:solidFill>
              <a:latin typeface="Arial"/>
              <a:ea typeface="Arial"/>
              <a:cs typeface="Arial"/>
            </a:endParaRPr>
          </a:p>
        </p:txBody>
      </p:sp>
      <p:sp>
        <p:nvSpPr>
          <p:cNvPr id="196" name="">
            <a:extLst xmlns:a="http://schemas.openxmlformats.org/drawingml/2006/main">
              <a:ext uri="{FF2B5EF4-FFF2-40B4-BE49-F238E27FC236}">
                <a16:creationId xmlns:a16="http://schemas.microsoft.com/office/drawing/2014/main" id="{904D7B36-F44A-44BB-A214-4FFC334856AA}"/>
              </a:ext>
            </a:extLst>
          </p:cNvPr>
          <p:cNvSpPr>
            <a:spLocks xmlns:a="http://schemas.openxmlformats.org/drawingml/2006/main" noGrp="1"/>
          </p:cNvSpPr>
          <p:nvPr/>
        </p:nvSpPr>
        <p:spPr>
          <a:xfrm xmlns:a="http://schemas.openxmlformats.org/drawingml/2006/main">
            <a:off x="6324480" y="5543640"/>
            <a:ext cx="2361960" cy="53316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工程模型回傳分數</a:t>
            </a:r>
            <a:endParaRPr sz="1800" b="0" u="none" strike="noStrike">
              <a:solidFill>
                <a:srgbClr val="000000"/>
              </a:solidFill>
              <a:latin typeface="Arial"/>
              <a:ea typeface="Arial"/>
              <a:cs typeface="Arial"/>
            </a:endParaRPr>
          </a:p>
        </p:txBody>
      </p:sp>
      <p:sp>
        <p:nvSpPr>
          <p:cNvPr id="197" name="">
            <a:extLst xmlns:a="http://schemas.openxmlformats.org/drawingml/2006/main">
              <a:ext uri="{FF2B5EF4-FFF2-40B4-BE49-F238E27FC236}">
                <a16:creationId xmlns:a16="http://schemas.microsoft.com/office/drawing/2014/main" id="{22D6BCDD-8F82-4CDF-92CB-7FED76F79832}"/>
              </a:ext>
            </a:extLst>
          </p:cNvPr>
          <p:cNvSpPr>
            <a:spLocks xmlns:a="http://schemas.openxmlformats.org/drawingml/2006/main" noGrp="1"/>
          </p:cNvSpPr>
          <p:nvPr/>
        </p:nvSpPr>
        <p:spPr>
          <a:xfrm xmlns:a="http://schemas.openxmlformats.org/drawingml/2006/main">
            <a:off x="9144000" y="5543640"/>
            <a:ext cx="2361960" cy="533160"/>
          </a:xfrm>
          <a:prstGeom xmlns:a="http://schemas.openxmlformats.org/drawingml/2006/main" prst="rect">
            <a:avLst/>
          </a:prstGeom>
          <a:solidFill xmlns:a="http://schemas.openxmlformats.org/drawingml/2006/main">
            <a:srgbClr val="FFFFFF"/>
          </a:solidFill>
          <a:ln xmlns:a="http://schemas.openxmlformats.org/drawingml/2006/main" w="19050">
            <a:solidFill>
              <a:srgbClr val="087F8C"/>
            </a:solidFill>
            <a:roun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76320" tIns="76320" rIns="76320" bIns="76320" anchor="ctr">
            <a:noAutofit/>
          </a:bodyPr>
          <a:lstStyle xmlns:a="http://schemas.openxmlformats.org/drawingml/2006/main"/>
          <a:p xmlns:a="http://schemas.openxmlformats.org/drawingml/2006/main">
            <a:pPr algn="ctr">
              <a:lnSpc>
                <a:spcPct val="100000"/>
              </a:lnSpc>
              <a:buNone/>
            </a:pPr>
            <a:r>
              <a:rPr sz="1800" b="0" u="none" strike="noStrike">
                <a:solidFill>
                  <a:srgbClr val="142D40"/>
                </a:solidFill>
                <a:latin typeface="Microsoft JhengHei"/>
                <a:ea typeface="Microsoft JhengHei"/>
                <a:cs typeface="Microsoft JhengHei"/>
              </a:rPr>
              <a:t>接受或保留</a:t>
            </a:r>
            <a:endParaRPr sz="180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546454522"/>
      </p:ext>
    </p:extLst>
  </p:cSld>
</p:sld>
</file>

<file path=ppt/slides/slide2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211" name="">
            <a:extLst xmlns:a="http://schemas.openxmlformats.org/drawingml/2006/main">
              <a:ext uri="{FF2B5EF4-FFF2-40B4-BE49-F238E27FC236}">
                <a16:creationId xmlns:a16="http://schemas.microsoft.com/office/drawing/2014/main" id="{A8214CD6-2E78-4B55-AD36-3FE40155061F}"/>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研讀心得與論文限制</a:t>
            </a:r>
            <a:endParaRPr sz="3230" b="0" u="none" strike="noStrike">
              <a:solidFill>
                <a:srgbClr val="000000"/>
              </a:solidFill>
              <a:latin typeface="Arial"/>
              <a:ea typeface="Arial"/>
              <a:cs typeface="Arial"/>
            </a:endParaRPr>
          </a:p>
        </p:txBody>
      </p:sp>
      <p:sp>
        <p:nvSpPr>
          <p:cNvPr id="212" name="">
            <a:extLst xmlns:a="http://schemas.openxmlformats.org/drawingml/2006/main">
              <a:ext uri="{FF2B5EF4-FFF2-40B4-BE49-F238E27FC236}">
                <a16:creationId xmlns:a16="http://schemas.microsoft.com/office/drawing/2014/main" id="{1EAFA8CB-87CD-4267-9731-D2B3796D5D8A}"/>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本報告分析；設計依原文 </a:t>
            </a:r>
            <a:r>
              <a:rPr sz="1130" b="0" u="none" strike="noStrike">
                <a:solidFill>
                  <a:srgbClr val="536879"/>
                </a:solidFill>
                <a:latin typeface="Microsoft JhengHei"/>
                <a:ea typeface="Microsoft JhengHei"/>
                <a:cs typeface="Microsoft JhengHei"/>
              </a:rPr>
              <a:t>IV</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V.D</a:t>
            </a:r>
            <a:r>
              <a:rPr sz="1130" b="0" u="none" strike="noStrike">
                <a:solidFill>
                  <a:srgbClr val="536879"/>
                </a:solidFill>
                <a:latin typeface="Microsoft JhengHei"/>
                <a:ea typeface="Microsoft JhengHei"/>
                <a:cs typeface="Microsoft JhengHei"/>
              </a:rPr>
              <a:t>，實作差異見備用頁</a:t>
            </a:r>
            <a:endParaRPr sz="1130" b="0" u="none" strike="noStrike">
              <a:solidFill>
                <a:srgbClr val="000000"/>
              </a:solidFill>
              <a:latin typeface="Arial"/>
              <a:ea typeface="Arial"/>
              <a:cs typeface="Arial"/>
            </a:endParaRPr>
          </a:p>
        </p:txBody>
      </p:sp>
      <p:sp>
        <p:nvSpPr>
          <p:cNvPr id="213" name="">
            <a:extLst xmlns:a="http://schemas.openxmlformats.org/drawingml/2006/main">
              <a:ext uri="{FF2B5EF4-FFF2-40B4-BE49-F238E27FC236}">
                <a16:creationId xmlns:a16="http://schemas.microsoft.com/office/drawing/2014/main" id="{43528849-76E5-49D6-AFD4-6EDCFB69A900}"/>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24</a:t>
            </a:r>
            <a:endParaRPr sz="1350" b="0" u="none" strike="noStrike">
              <a:solidFill>
                <a:srgbClr val="000000"/>
              </a:solidFill>
              <a:latin typeface="Arial"/>
              <a:ea typeface="Arial"/>
              <a:cs typeface="Arial"/>
            </a:endParaRPr>
          </a:p>
        </p:txBody>
      </p:sp>
      <p:graphicFrame>
        <p:nvGraphicFramePr>
          <p:cNvPr id="214" name="">
            <a:extLst xmlns:a="http://schemas.openxmlformats.org/drawingml/2006/main">
              <a:ext uri="{FF2B5EF4-FFF2-40B4-BE49-F238E27FC236}">
                <a16:creationId xmlns:a16="http://schemas.microsoft.com/office/drawing/2014/main" id="{5B816F6D-7472-4A85-B313-C4619531D094}"/>
              </a:ext>
            </a:extLst>
          </p:cNvPr>
          <p:cNvGraphicFramePr/>
          <p:nvPr/>
        </p:nvGraphicFramePr>
        <p:xfrm>
          <a:off xmlns:a="http://schemas.openxmlformats.org/drawingml/2006/main" x="685800" y="1828800"/>
          <a:ext xmlns:a="http://schemas.openxmlformats.org/drawingml/2006/main" cx="10820160" cy="3238200"/>
        </p:xfrm>
        <a:graphic xmlns:a="http://schemas.openxmlformats.org/drawingml/2006/main">
          <a:graphicData uri="http://schemas.openxmlformats.org/drawingml/2006/table">
            <a:tbl>
              <a:tblPr/>
              <a:tblGrid>
                <a:gridCol w="2666880"/>
                <a:gridCol w="8153280"/>
              </a:tblGrid>
              <a:tr h="809280">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研讀重點</a:t>
                      </a:r>
                      <a:endParaRPr sz="2100"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2100" b="1" u="none" strike="noStrike">
                          <a:solidFill>
                            <a:srgbClr val="FFFFFF"/>
                          </a:solidFill>
                          <a:latin typeface="Microsoft JhengHei"/>
                          <a:ea typeface="Microsoft JhengHei"/>
                          <a:cs typeface="Microsoft JhengHei"/>
                        </a:rPr>
                        <a:t>我的理解</a:t>
                      </a:r>
                      <a:endParaRPr sz="2100"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8092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核心機制</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領導者提供資訊，兩種策略產生候選，成功才調權重</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8092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實驗支持</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WSO </a:t>
                      </a:r>
                      <a:r>
                        <a:rPr sz="2100" b="0" u="none" strike="noStrike">
                          <a:solidFill>
                            <a:srgbClr val="142D40"/>
                          </a:solidFill>
                          <a:latin typeface="Microsoft JhengHei"/>
                          <a:ea typeface="Microsoft JhengHei"/>
                          <a:cs typeface="Microsoft JhengHei"/>
                        </a:rPr>
                        <a:t>有競爭力，門檻與弱兵方案的效果隨題目改變</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809280">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論文限制</a:t>
                      </a:r>
                      <a:endParaRPr sz="2100"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2100" b="0" u="none" strike="noStrike">
                          <a:solidFill>
                            <a:srgbClr val="142D40"/>
                          </a:solidFill>
                          <a:latin typeface="Microsoft JhengHei"/>
                          <a:ea typeface="Microsoft JhengHei"/>
                          <a:cs typeface="Microsoft JhengHei"/>
                        </a:rPr>
                        <a:t>未分離所有因素，未比較弱兵替換人數，且公開碼時序不同</a:t>
                      </a:r>
                      <a:endParaRPr sz="2100"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bl>
          </a:graphicData>
        </a:graphic>
      </p:graphicFrame>
      <p:sp>
        <p:nvSpPr>
          <p:cNvPr id="215" name="">
            <a:extLst xmlns:a="http://schemas.openxmlformats.org/drawingml/2006/main">
              <a:ext uri="{FF2B5EF4-FFF2-40B4-BE49-F238E27FC236}">
                <a16:creationId xmlns:a16="http://schemas.microsoft.com/office/drawing/2014/main" id="{1F24B1B0-2EC7-4123-9242-308845534976}"/>
              </a:ext>
            </a:extLst>
          </p:cNvPr>
          <p:cNvSpPr>
            <a:spLocks xmlns:a="http://schemas.openxmlformats.org/drawingml/2006/main" noGrp="1"/>
          </p:cNvSpPr>
          <p:nvPr/>
        </p:nvSpPr>
        <p:spPr>
          <a:xfrm xmlns:a="http://schemas.openxmlformats.org/drawingml/2006/main">
            <a:off x="685800" y="5524560"/>
            <a:ext cx="10820160" cy="57132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250" b="1" u="none" strike="noStrike">
                <a:solidFill>
                  <a:srgbClr val="087F8C"/>
                </a:solidFill>
                <a:latin typeface="Microsoft JhengHei"/>
                <a:ea typeface="Microsoft JhengHei"/>
                <a:cs typeface="Microsoft JhengHei"/>
              </a:rPr>
              <a:t>理解角色、公式、評分與完整流程，同時交代證據範圍</a:t>
            </a:r>
            <a:endParaRPr sz="225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19297096"/>
      </p:ext>
    </p:extLst>
  </p:cSld>
</p:sld>
</file>

<file path=ppt/slides/slide2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216" name="">
            <a:extLst xmlns:a="http://schemas.openxmlformats.org/drawingml/2006/main">
              <a:ext uri="{FF2B5EF4-FFF2-40B4-BE49-F238E27FC236}">
                <a16:creationId xmlns:a16="http://schemas.microsoft.com/office/drawing/2014/main" id="{B3246C6A-85A4-4009-80BA-0F45778A0AAE}"/>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參考文獻</a:t>
            </a:r>
            <a:endParaRPr sz="3230" b="0" u="none" strike="noStrike">
              <a:solidFill>
                <a:srgbClr val="000000"/>
              </a:solidFill>
              <a:latin typeface="Arial"/>
              <a:ea typeface="Arial"/>
              <a:cs typeface="Arial"/>
            </a:endParaRPr>
          </a:p>
        </p:txBody>
      </p:sp>
      <p:sp>
        <p:nvSpPr>
          <p:cNvPr id="217" name="">
            <a:extLst xmlns:a="http://schemas.openxmlformats.org/drawingml/2006/main">
              <a:ext uri="{FF2B5EF4-FFF2-40B4-BE49-F238E27FC236}">
                <a16:creationId xmlns:a16="http://schemas.microsoft.com/office/drawing/2014/main" id="{E491E2ED-8A7D-461B-8675-035386804BD5}"/>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原文、作者程式與工程模型補充來源</a:t>
            </a:r>
            <a:endParaRPr sz="1130" b="0" u="none" strike="noStrike">
              <a:solidFill>
                <a:srgbClr val="000000"/>
              </a:solidFill>
              <a:latin typeface="Arial"/>
              <a:ea typeface="Arial"/>
              <a:cs typeface="Arial"/>
            </a:endParaRPr>
          </a:p>
        </p:txBody>
      </p:sp>
      <p:sp>
        <p:nvSpPr>
          <p:cNvPr id="218" name="">
            <a:extLst xmlns:a="http://schemas.openxmlformats.org/drawingml/2006/main">
              <a:ext uri="{FF2B5EF4-FFF2-40B4-BE49-F238E27FC236}">
                <a16:creationId xmlns:a16="http://schemas.microsoft.com/office/drawing/2014/main" id="{CC7D49D1-E90A-42B1-8EEB-277FC3C6BE04}"/>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25</a:t>
            </a:r>
            <a:endParaRPr sz="1350" b="0" u="none" strike="noStrike">
              <a:solidFill>
                <a:srgbClr val="000000"/>
              </a:solidFill>
              <a:latin typeface="Arial"/>
              <a:ea typeface="Arial"/>
              <a:cs typeface="Arial"/>
            </a:endParaRPr>
          </a:p>
        </p:txBody>
      </p:sp>
      <p:sp>
        <p:nvSpPr>
          <p:cNvPr id="219" name="">
            <a:extLst xmlns:a="http://schemas.openxmlformats.org/drawingml/2006/main">
              <a:ext uri="{FF2B5EF4-FFF2-40B4-BE49-F238E27FC236}">
                <a16:creationId xmlns:a16="http://schemas.microsoft.com/office/drawing/2014/main" id="{2F1C0496-929E-450F-80C5-3B0D0D29013A}"/>
              </a:ext>
            </a:extLst>
          </p:cNvPr>
          <p:cNvSpPr>
            <a:spLocks xmlns:a="http://schemas.openxmlformats.org/drawingml/2006/main" noGrp="1"/>
          </p:cNvSpPr>
          <p:nvPr/>
        </p:nvSpPr>
        <p:spPr>
          <a:xfrm xmlns:a="http://schemas.openxmlformats.org/drawingml/2006/main">
            <a:off x="685800" y="1743120"/>
            <a:ext cx="10820160" cy="11426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2020" b="0" u="none" strike="noStrike">
                <a:solidFill>
                  <a:srgbClr val="142D40"/>
                </a:solidFill>
                <a:latin typeface="Microsoft JhengHei"/>
                <a:ea typeface="Microsoft JhengHei"/>
                <a:cs typeface="Microsoft JhengHei"/>
              </a:rPr>
              <a:t>[1] Ayyarao et al. (2022). War strategy optimization algorithm: A new effective metaheuristic algorithm for global optimization. IEEE Access, 10, 25073–25105.</a:t>
            </a:r>
            <a:endParaRPr sz="2020" b="0" u="none" strike="noStrike">
              <a:solidFill>
                <a:srgbClr val="000000"/>
              </a:solidFill>
              <a:latin typeface="Arial"/>
              <a:ea typeface="Arial"/>
              <a:cs typeface="Arial"/>
            </a:endParaRPr>
          </a:p>
        </p:txBody>
      </p:sp>
      <p:sp>
        <p:nvSpPr>
          <p:cNvPr id="220" name="">
            <a:extLst xmlns:a="http://schemas.openxmlformats.org/drawingml/2006/main">
              <a:ext uri="{FF2B5EF4-FFF2-40B4-BE49-F238E27FC236}">
                <a16:creationId xmlns:a16="http://schemas.microsoft.com/office/drawing/2014/main" id="{75341A14-BD9C-403A-B3F2-6860AB3F0608}"/>
              </a:ext>
            </a:extLst>
          </p:cNvPr>
          <p:cNvSpPr>
            <a:spLocks xmlns:a="http://schemas.openxmlformats.org/drawingml/2006/main" noGrp="1"/>
          </p:cNvSpPr>
          <p:nvPr/>
        </p:nvSpPr>
        <p:spPr>
          <a:xfrm xmlns:a="http://schemas.openxmlformats.org/drawingml/2006/main">
            <a:off x="685800" y="2952720"/>
            <a:ext cx="10820160" cy="428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087F8C"/>
                </a:solidFill>
                <a:latin typeface="Microsoft JhengHei"/>
                <a:ea typeface="Microsoft JhengHei"/>
                <a:cs typeface="Microsoft JhengHei"/>
              </a:rPr>
              <a:t>DOI: </a:t>
            </a:r>
            <a:r>
              <a:rPr sz="1950" b="0" u="none" strike="noStrike">
                <a:solidFill>
                  <a:srgbClr val="087F8C"/>
                </a:solidFill>
                <a:latin typeface="Microsoft JhengHei"/>
                <a:ea typeface="Microsoft JhengHei"/>
                <a:cs typeface="Microsoft JhengHei"/>
              </a:rPr>
              <a:t>10.1109/ACCESS.2</a:t>
            </a:r>
            <a:r>
              <a:rPr sz="1950" b="0" u="none" strike="noStrike">
                <a:solidFill>
                  <a:srgbClr val="087F8C"/>
                </a:solidFill>
                <a:latin typeface="Microsoft JhengHei"/>
                <a:ea typeface="Microsoft JhengHei"/>
                <a:cs typeface="Microsoft JhengHei"/>
              </a:rPr>
              <a:t>022.3153493</a:t>
            </a:r>
            <a:endParaRPr sz="1950" b="0" u="none" strike="noStrike">
              <a:solidFill>
                <a:srgbClr val="000000"/>
              </a:solidFill>
              <a:latin typeface="Arial"/>
              <a:ea typeface="Arial"/>
              <a:cs typeface="Arial"/>
            </a:endParaRPr>
          </a:p>
        </p:txBody>
      </p:sp>
      <p:sp>
        <p:nvSpPr>
          <p:cNvPr id="221" name="">
            <a:extLst xmlns:a="http://schemas.openxmlformats.org/drawingml/2006/main">
              <a:ext uri="{FF2B5EF4-FFF2-40B4-BE49-F238E27FC236}">
                <a16:creationId xmlns:a16="http://schemas.microsoft.com/office/drawing/2014/main" id="{28F00223-EE17-44ED-A374-B766A06E3F61}"/>
              </a:ext>
            </a:extLst>
          </p:cNvPr>
          <p:cNvSpPr>
            <a:spLocks xmlns:a="http://schemas.openxmlformats.org/drawingml/2006/main" noGrp="1"/>
          </p:cNvSpPr>
          <p:nvPr/>
        </p:nvSpPr>
        <p:spPr>
          <a:xfrm xmlns:a="http://schemas.openxmlformats.org/drawingml/2006/main">
            <a:off x="685800" y="3648240"/>
            <a:ext cx="10820160" cy="66636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[2] </a:t>
            </a:r>
            <a:r>
              <a:rPr sz="1950" b="0" u="none" strike="noStrike">
                <a:solidFill>
                  <a:srgbClr val="142D40"/>
                </a:solidFill>
                <a:latin typeface="Microsoft JhengHei"/>
                <a:ea typeface="Microsoft JhengHei"/>
                <a:cs typeface="Microsoft JhengHei"/>
              </a:rPr>
              <a:t>作者公開程式：</a:t>
            </a:r>
            <a:r>
              <a:rPr sz="1950" b="0" u="none" strike="noStrike">
                <a:solidFill>
                  <a:srgbClr val="142D40"/>
                </a:solidFill>
                <a:latin typeface="Microsoft JhengHei"/>
                <a:ea typeface="Microsoft JhengHei"/>
                <a:cs typeface="Microsoft JhengHei"/>
              </a:rPr>
              <a:t>github.com/ayyara</a:t>
            </a:r>
            <a:r>
              <a:rPr sz="1950" b="0" u="none" strike="noStrike">
                <a:solidFill>
                  <a:srgbClr val="142D40"/>
                </a:solidFill>
                <a:latin typeface="Microsoft JhengHei"/>
                <a:ea typeface="Microsoft JhengHei"/>
                <a:cs typeface="Microsoft JhengHei"/>
              </a:rPr>
              <a:t>o02/War-Strategy-</a:t>
            </a:r>
            <a:r>
              <a:rPr sz="1950" b="0" u="none" strike="noStrike">
                <a:solidFill>
                  <a:srgbClr val="142D40"/>
                </a:solidFill>
                <a:latin typeface="Microsoft JhengHei"/>
                <a:ea typeface="Microsoft JhengHei"/>
                <a:cs typeface="Microsoft JhengHei"/>
              </a:rPr>
              <a:t>Optimization-</a:t>
            </a:r>
            <a:r>
              <a:rPr sz="1950" b="0" u="none" strike="noStrike">
                <a:solidFill>
                  <a:srgbClr val="142D40"/>
                </a:solidFill>
                <a:latin typeface="Microsoft JhengHei"/>
                <a:ea typeface="Microsoft JhengHei"/>
                <a:cs typeface="Microsoft JhengHei"/>
              </a:rPr>
              <a:t>Algorithm</a:t>
            </a:r>
            <a:endParaRPr sz="1950" b="0" u="none" strike="noStrike">
              <a:solidFill>
                <a:srgbClr val="000000"/>
              </a:solidFill>
              <a:latin typeface="Arial"/>
              <a:ea typeface="Arial"/>
              <a:cs typeface="Arial"/>
            </a:endParaRPr>
          </a:p>
        </p:txBody>
      </p:sp>
      <p:sp>
        <p:nvSpPr>
          <p:cNvPr id="222" name="">
            <a:extLst xmlns:a="http://schemas.openxmlformats.org/drawingml/2006/main">
              <a:ext uri="{FF2B5EF4-FFF2-40B4-BE49-F238E27FC236}">
                <a16:creationId xmlns:a16="http://schemas.microsoft.com/office/drawing/2014/main" id="{7756C926-CEB7-444E-9AE3-C50830EC2A95}"/>
              </a:ext>
            </a:extLst>
          </p:cNvPr>
          <p:cNvSpPr>
            <a:spLocks xmlns:a="http://schemas.openxmlformats.org/drawingml/2006/main" noGrp="1"/>
          </p:cNvSpPr>
          <p:nvPr/>
        </p:nvSpPr>
        <p:spPr>
          <a:xfrm xmlns:a="http://schemas.openxmlformats.org/drawingml/2006/main">
            <a:off x="685800" y="4572000"/>
            <a:ext cx="10820160" cy="12092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950" b="0" u="none" strike="noStrike">
                <a:solidFill>
                  <a:srgbClr val="142D40"/>
                </a:solidFill>
                <a:latin typeface="Microsoft JhengHei"/>
                <a:ea typeface="Microsoft JhengHei"/>
                <a:cs typeface="Microsoft JhengHei"/>
              </a:rPr>
              <a:t>[3] Zhou, Y., Zhou, </a:t>
            </a:r>
            <a:r>
              <a:rPr sz="1950" b="0" u="none" strike="noStrike">
                <a:solidFill>
                  <a:srgbClr val="142D40"/>
                </a:solidFill>
                <a:latin typeface="Microsoft JhengHei"/>
                <a:ea typeface="Microsoft JhengHei"/>
                <a:cs typeface="Microsoft JhengHei"/>
              </a:rPr>
              <a:t>G., &amp; Zhang, J. </a:t>
            </a:r>
            <a:r>
              <a:rPr sz="1950" b="0" u="none" strike="noStrike">
                <a:solidFill>
                  <a:srgbClr val="142D40"/>
                </a:solidFill>
                <a:latin typeface="Microsoft JhengHei"/>
                <a:ea typeface="Microsoft JhengHei"/>
                <a:cs typeface="Microsoft JhengHei"/>
              </a:rPr>
              <a:t>(2013). A Hybrid </a:t>
            </a:r>
            <a:r>
              <a:rPr sz="1950" b="0" u="none" strike="noStrike">
                <a:solidFill>
                  <a:srgbClr val="142D40"/>
                </a:solidFill>
                <a:latin typeface="Microsoft JhengHei"/>
                <a:ea typeface="Microsoft JhengHei"/>
                <a:cs typeface="Microsoft JhengHei"/>
              </a:rPr>
              <a:t>Glowworm Swarm </a:t>
            </a:r>
            <a:r>
              <a:rPr sz="1950" b="0" u="none" strike="noStrike">
                <a:solidFill>
                  <a:srgbClr val="142D40"/>
                </a:solidFill>
                <a:latin typeface="Microsoft JhengHei"/>
                <a:ea typeface="Microsoft JhengHei"/>
                <a:cs typeface="Microsoft JhengHei"/>
              </a:rPr>
              <a:t>Optimization </a:t>
            </a:r>
            <a:r>
              <a:rPr sz="1950" b="0" u="none" strike="noStrike">
                <a:solidFill>
                  <a:srgbClr val="142D40"/>
                </a:solidFill>
                <a:latin typeface="Microsoft JhengHei"/>
                <a:ea typeface="Microsoft JhengHei"/>
                <a:cs typeface="Microsoft JhengHei"/>
              </a:rPr>
              <a:t>Algorithm for </a:t>
            </a:r>
            <a:r>
              <a:rPr sz="1950" b="0" u="none" strike="noStrike">
                <a:solidFill>
                  <a:srgbClr val="142D40"/>
                </a:solidFill>
                <a:latin typeface="Microsoft JhengHei"/>
                <a:ea typeface="Microsoft JhengHei"/>
                <a:cs typeface="Microsoft JhengHei"/>
              </a:rPr>
              <a:t>Constrained </a:t>
            </a:r>
            <a:r>
              <a:rPr sz="1950" b="0" u="none" strike="noStrike">
                <a:solidFill>
                  <a:srgbClr val="142D40"/>
                </a:solidFill>
                <a:latin typeface="Microsoft JhengHei"/>
                <a:ea typeface="Microsoft JhengHei"/>
                <a:cs typeface="Microsoft JhengHei"/>
              </a:rPr>
              <a:t>Engineering </a:t>
            </a:r>
            <a:r>
              <a:rPr sz="1950" b="0" u="none" strike="noStrike">
                <a:solidFill>
                  <a:srgbClr val="142D40"/>
                </a:solidFill>
                <a:latin typeface="Microsoft JhengHei"/>
                <a:ea typeface="Microsoft JhengHei"/>
                <a:cs typeface="Microsoft JhengHei"/>
              </a:rPr>
              <a:t>Design Problems. </a:t>
            </a:r>
            <a:r>
              <a:rPr sz="1950" b="0" u="none" strike="noStrike">
                <a:solidFill>
                  <a:srgbClr val="142D40"/>
                </a:solidFill>
                <a:latin typeface="Microsoft JhengHei"/>
                <a:ea typeface="Microsoft JhengHei"/>
                <a:cs typeface="Microsoft JhengHei"/>
              </a:rPr>
              <a:t>Applied </a:t>
            </a:r>
            <a:r>
              <a:rPr sz="1950" b="0" u="none" strike="noStrike">
                <a:solidFill>
                  <a:srgbClr val="142D40"/>
                </a:solidFill>
                <a:latin typeface="Microsoft JhengHei"/>
                <a:ea typeface="Microsoft JhengHei"/>
                <a:cs typeface="Microsoft JhengHei"/>
              </a:rPr>
              <a:t>Mathematics &amp; </a:t>
            </a:r>
            <a:r>
              <a:rPr sz="1950" b="0" u="none" strike="noStrike">
                <a:solidFill>
                  <a:srgbClr val="142D40"/>
                </a:solidFill>
                <a:latin typeface="Microsoft JhengHei"/>
                <a:ea typeface="Microsoft JhengHei"/>
                <a:cs typeface="Microsoft JhengHei"/>
              </a:rPr>
              <a:t>Information </a:t>
            </a:r>
            <a:r>
              <a:rPr sz="1950" b="0" u="none" strike="noStrike">
                <a:solidFill>
                  <a:srgbClr val="142D40"/>
                </a:solidFill>
                <a:latin typeface="Microsoft JhengHei"/>
                <a:ea typeface="Microsoft JhengHei"/>
                <a:cs typeface="Microsoft JhengHei"/>
              </a:rPr>
              <a:t>Sciences, 7(1), 379–</a:t>
            </a:r>
            <a:r>
              <a:rPr sz="1950" b="0" u="none" strike="noStrike">
                <a:solidFill>
                  <a:srgbClr val="142D40"/>
                </a:solidFill>
                <a:latin typeface="Microsoft JhengHei"/>
                <a:ea typeface="Microsoft JhengHei"/>
                <a:cs typeface="Microsoft JhengHei"/>
              </a:rPr>
              <a:t>388.</a:t>
            </a:r>
            <a:endParaRPr sz="195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556310261"/>
      </p:ext>
    </p:extLst>
  </p:cSld>
</p:sld>
</file>

<file path=ppt/slides/slide26.xml><?xml version="1.0" encoding="utf-8"?>
<p:sld xmlns:p="http://schemas.openxmlformats.org/presentationml/2006/main" show="0">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223" name="">
            <a:extLst xmlns:a="http://schemas.openxmlformats.org/drawingml/2006/main">
              <a:ext uri="{FF2B5EF4-FFF2-40B4-BE49-F238E27FC236}">
                <a16:creationId xmlns:a16="http://schemas.microsoft.com/office/drawing/2014/main" id="{5CFB0742-86AD-403E-A225-FF6A8AE571BB}"/>
              </a:ext>
            </a:extLst>
          </p:cNvPr>
          <p:cNvSpPr>
            <a:spLocks xmlns:a="http://schemas.openxmlformats.org/drawingml/2006/main" noGrp="1"/>
          </p:cNvSpPr>
          <p:nvPr/>
        </p:nvSpPr>
        <p:spPr>
          <a:xfrm xmlns:a="http://schemas.openxmlformats.org/drawingml/2006/main">
            <a:off x="685800" y="571680"/>
            <a:ext cx="10820160" cy="87588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3230" b="1" u="none" strike="noStrike">
                <a:solidFill>
                  <a:srgbClr val="142D40"/>
                </a:solidFill>
                <a:latin typeface="Microsoft JhengHei"/>
                <a:ea typeface="Microsoft JhengHei"/>
                <a:cs typeface="Microsoft JhengHei"/>
              </a:rPr>
              <a:t>備用：原文</a:t>
            </a:r>
            <a:r>
              <a:rPr sz="3230" b="1" u="none" strike="noStrike">
                <a:solidFill>
                  <a:srgbClr val="142D40"/>
                </a:solidFill>
                <a:latin typeface="Microsoft JhengHei"/>
                <a:ea typeface="Microsoft JhengHei"/>
                <a:cs typeface="Microsoft JhengHei"/>
              </a:rPr>
              <a:t>與公開碼的</a:t>
            </a:r>
            <a:r>
              <a:rPr sz="3230" b="1" u="none" strike="noStrike">
                <a:solidFill>
                  <a:srgbClr val="142D40"/>
                </a:solidFill>
                <a:latin typeface="Microsoft JhengHei"/>
                <a:ea typeface="Microsoft JhengHei"/>
                <a:cs typeface="Microsoft JhengHei"/>
              </a:rPr>
              <a:t>實作差異</a:t>
            </a:r>
            <a:endParaRPr sz="3230" b="0" u="none" strike="noStrike">
              <a:solidFill>
                <a:srgbClr val="000000"/>
              </a:solidFill>
              <a:latin typeface="Arial"/>
              <a:ea typeface="Arial"/>
              <a:cs typeface="Arial"/>
            </a:endParaRPr>
          </a:p>
        </p:txBody>
      </p:sp>
      <p:sp>
        <p:nvSpPr>
          <p:cNvPr id="224" name="">
            <a:extLst xmlns:a="http://schemas.openxmlformats.org/drawingml/2006/main">
              <a:ext uri="{FF2B5EF4-FFF2-40B4-BE49-F238E27FC236}">
                <a16:creationId xmlns:a16="http://schemas.microsoft.com/office/drawing/2014/main" id="{1A3BB85A-8BC6-41AF-B17B-88FF0035F17E}"/>
              </a:ext>
            </a:extLst>
          </p:cNvPr>
          <p:cNvSpPr>
            <a:spLocks xmlns:a="http://schemas.openxmlformats.org/drawingml/2006/main" noGrp="1"/>
          </p:cNvSpPr>
          <p:nvPr/>
        </p:nvSpPr>
        <p:spPr>
          <a:xfrm xmlns:a="http://schemas.openxmlformats.org/drawingml/2006/main">
            <a:off x="685800" y="6315120"/>
            <a:ext cx="10096200" cy="29484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130" b="0" u="none" strike="noStrike">
                <a:solidFill>
                  <a:srgbClr val="536879"/>
                </a:solidFill>
                <a:latin typeface="Microsoft JhengHei"/>
                <a:ea typeface="Microsoft JhengHei"/>
                <a:cs typeface="Microsoft JhengHei"/>
              </a:rPr>
              <a:t>原文式 </a:t>
            </a:r>
            <a:r>
              <a:rPr sz="1130" b="0" u="none" strike="noStrike">
                <a:solidFill>
                  <a:srgbClr val="536879"/>
                </a:solidFill>
                <a:latin typeface="Microsoft JhengHei"/>
                <a:ea typeface="Microsoft JhengHei"/>
                <a:cs typeface="Microsoft JhengHei"/>
              </a:rPr>
              <a:t>(1)–(7)</a:t>
            </a:r>
            <a:r>
              <a:rPr sz="1130" b="0" u="none" strike="noStrike">
                <a:solidFill>
                  <a:srgbClr val="536879"/>
                </a:solidFill>
                <a:latin typeface="Microsoft JhengHei"/>
                <a:ea typeface="Microsoft JhengHei"/>
                <a:cs typeface="Microsoft JhengHei"/>
              </a:rPr>
              <a:t>、</a:t>
            </a:r>
            <a:r>
              <a:rPr sz="1130" b="0" u="none" strike="noStrike">
                <a:solidFill>
                  <a:srgbClr val="536879"/>
                </a:solidFill>
                <a:latin typeface="Microsoft JhengHei"/>
                <a:ea typeface="Microsoft JhengHei"/>
                <a:cs typeface="Microsoft JhengHei"/>
              </a:rPr>
              <a:t>Algorithm 1 </a:t>
            </a:r>
            <a:r>
              <a:rPr sz="1130" b="0" u="none" strike="noStrike">
                <a:solidFill>
                  <a:srgbClr val="536879"/>
                </a:solidFill>
                <a:latin typeface="Microsoft JhengHei"/>
                <a:ea typeface="Microsoft JhengHei"/>
                <a:cs typeface="Microsoft JhengHei"/>
              </a:rPr>
              <a:t>與 </a:t>
            </a:r>
            <a:r>
              <a:rPr sz="1130" b="0" u="none" strike="noStrike">
                <a:solidFill>
                  <a:srgbClr val="536879"/>
                </a:solidFill>
                <a:latin typeface="Microsoft JhengHei"/>
                <a:ea typeface="Microsoft JhengHei"/>
                <a:cs typeface="Microsoft JhengHei"/>
              </a:rPr>
              <a:t>WSO.m </a:t>
            </a:r>
            <a:r>
              <a:rPr sz="1130" b="0" u="none" strike="noStrike">
                <a:solidFill>
                  <a:srgbClr val="536879"/>
                </a:solidFill>
                <a:latin typeface="Microsoft JhengHei"/>
                <a:ea typeface="Microsoft JhengHei"/>
                <a:cs typeface="Microsoft JhengHei"/>
              </a:rPr>
              <a:t>對照</a:t>
            </a:r>
            <a:endParaRPr sz="1130" b="0" u="none" strike="noStrike">
              <a:solidFill>
                <a:srgbClr val="000000"/>
              </a:solidFill>
              <a:latin typeface="Arial"/>
              <a:ea typeface="Arial"/>
              <a:cs typeface="Arial"/>
            </a:endParaRPr>
          </a:p>
        </p:txBody>
      </p:sp>
      <p:sp>
        <p:nvSpPr>
          <p:cNvPr id="225" name="">
            <a:extLst xmlns:a="http://schemas.openxmlformats.org/drawingml/2006/main">
              <a:ext uri="{FF2B5EF4-FFF2-40B4-BE49-F238E27FC236}">
                <a16:creationId xmlns:a16="http://schemas.microsoft.com/office/drawing/2014/main" id="{C7677D0A-8080-4636-9439-6EDE9357CB07}"/>
              </a:ext>
            </a:extLst>
          </p:cNvPr>
          <p:cNvSpPr>
            <a:spLocks xmlns:a="http://schemas.openxmlformats.org/drawingml/2006/main" noGrp="1"/>
          </p:cNvSpPr>
          <p:nvPr/>
        </p:nvSpPr>
        <p:spPr>
          <a:xfrm xmlns:a="http://schemas.openxmlformats.org/drawingml/2006/main">
            <a:off x="11049120" y="6315120"/>
            <a:ext cx="571320" cy="26640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Autofit/>
          </a:bodyPr>
          <a:lstStyle xmlns:a="http://schemas.openxmlformats.org/drawingml/2006/main"/>
          <a:p xmlns:a="http://schemas.openxmlformats.org/drawingml/2006/main">
            <a:pPr>
              <a:lnSpc>
                <a:spcPct val="100000"/>
              </a:lnSpc>
              <a:buNone/>
            </a:pPr>
            <a:r>
              <a:rPr sz="1350" b="0" u="none" strike="noStrike">
                <a:solidFill>
                  <a:srgbClr val="536879"/>
                </a:solidFill>
                <a:latin typeface="Microsoft JhengHei"/>
                <a:ea typeface="Microsoft JhengHei"/>
                <a:cs typeface="Microsoft JhengHei"/>
              </a:rPr>
              <a:t>26</a:t>
            </a:r>
            <a:endParaRPr sz="1350" b="0" u="none" strike="noStrike">
              <a:solidFill>
                <a:srgbClr val="000000"/>
              </a:solidFill>
              <a:latin typeface="Arial"/>
              <a:ea typeface="Arial"/>
              <a:cs typeface="Arial"/>
            </a:endParaRPr>
          </a:p>
        </p:txBody>
      </p:sp>
      <p:graphicFrame>
        <p:nvGraphicFramePr>
          <p:cNvPr id="226" name="">
            <a:extLst xmlns:a="http://schemas.openxmlformats.org/drawingml/2006/main">
              <a:ext uri="{FF2B5EF4-FFF2-40B4-BE49-F238E27FC236}">
                <a16:creationId xmlns:a16="http://schemas.microsoft.com/office/drawing/2014/main" id="{B4E608A2-EE9F-4C50-9378-F23154CCA382}"/>
              </a:ext>
            </a:extLst>
          </p:cNvPr>
          <p:cNvGraphicFramePr/>
          <p:nvPr/>
        </p:nvGraphicFramePr>
        <p:xfrm>
          <a:off xmlns:a="http://schemas.openxmlformats.org/drawingml/2006/main" x="685800" y="1743120"/>
          <a:ext xmlns:a="http://schemas.openxmlformats.org/drawingml/2006/main" cx="10820160" cy="3666600"/>
        </p:xfrm>
        <a:graphic xmlns:a="http://schemas.openxmlformats.org/drawingml/2006/main">
          <a:graphicData uri="http://schemas.openxmlformats.org/drawingml/2006/table">
            <a:tbl>
              <a:tblPr/>
              <a:tblGrid>
                <a:gridCol w="2333520"/>
                <a:gridCol w="4009680"/>
                <a:gridCol w="4476600"/>
              </a:tblGrid>
              <a:tr h="733320">
                <a:tc>
                  <a:txBody>
                    <a:bodyPr lIns="152280" tIns="85680" rIns="152280" bIns="85680" anchor="ctr">
                      <a:noAutofit/>
                    </a:bodyPr>
                    <a:lstStyle/>
                    <a:p>
                      <a:pPr>
                        <a:lnSpc>
                          <a:spcPct val="100000"/>
                        </a:lnSpc>
                        <a:buNone/>
                      </a:pPr>
                      <a:r>
                        <a:rPr sz="1729" b="1" u="none" strike="noStrike">
                          <a:solidFill>
                            <a:srgbClr val="FFFFFF"/>
                          </a:solidFill>
                          <a:latin typeface="Microsoft JhengHei"/>
                          <a:ea typeface="Microsoft JhengHei"/>
                          <a:cs typeface="Microsoft JhengHei"/>
                        </a:rPr>
                        <a:t>項目</a:t>
                      </a:r>
                      <a:endParaRPr sz="1729" b="0" u="none" strike="noStrike">
                        <a:solidFill>
                          <a:srgbClr val="FFFFFF"/>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729" b="1" u="none" strike="noStrike">
                          <a:solidFill>
                            <a:srgbClr val="FFFFFF"/>
                          </a:solidFill>
                          <a:latin typeface="Microsoft JhengHei"/>
                          <a:ea typeface="Microsoft JhengHei"/>
                          <a:cs typeface="Microsoft JhengHei"/>
                        </a:rPr>
                        <a:t>論文／本報告主線</a:t>
                      </a:r>
                      <a:endParaRPr sz="1729"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c>
                  <a:txBody>
                    <a:bodyPr lIns="152280" tIns="85680" rIns="152280" bIns="85680" anchor="ctr">
                      <a:noAutofit/>
                    </a:bodyPr>
                    <a:lstStyle/>
                    <a:p>
                      <a:pPr>
                        <a:lnSpc>
                          <a:spcPct val="100000"/>
                        </a:lnSpc>
                        <a:buNone/>
                      </a:pPr>
                      <a:r>
                        <a:rPr sz="1729" b="1" u="none" strike="noStrike">
                          <a:solidFill>
                            <a:srgbClr val="FFFFFF"/>
                          </a:solidFill>
                          <a:latin typeface="Microsoft JhengHei"/>
                          <a:ea typeface="Microsoft JhengHei"/>
                          <a:cs typeface="Microsoft JhengHei"/>
                        </a:rPr>
                        <a:t>作者公開程式</a:t>
                      </a:r>
                      <a:endParaRPr sz="1729" b="0" u="none" strike="noStrike">
                        <a:solidFill>
                          <a:srgbClr val="FFFFFF"/>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9360">
                      <a:solidFill>
                        <a:srgbClr val="CEDADF"/>
                      </a:solidFill>
                      <a:prstDash val="solid"/>
                    </a:lnT>
                    <a:lnB w="9360">
                      <a:solidFill>
                        <a:srgbClr val="CEDADF"/>
                      </a:solidFill>
                      <a:prstDash val="solid"/>
                    </a:lnB>
                    <a:solidFill>
                      <a:srgbClr val="142D40"/>
                    </a:solidFill>
                  </a:tcPr>
                </a:tc>
              </a:tr>
              <a:tr h="733320">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接受條件</a:t>
                      </a:r>
                      <a:endParaRPr sz="1729"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原文戰鬥能力較大為佳</a:t>
                      </a:r>
                      <a:endParaRPr sz="1729" b="0" u="none" strike="noStrike">
                        <a:solidFill>
                          <a:srgbClr val="000000"/>
                        </a:solidFill>
                        <a:latin typeface="Arial"/>
                        <a:ea typeface="Arial"/>
                        <a:cs typeface="Arial"/>
                      </a:endParaRPr>
                    </a:p>
                    <a:p>
                      <a:pPr>
                        <a:lnSpc>
                          <a:spcPct val="100000"/>
                        </a:lnSpc>
                        <a:buNone/>
                      </a:pPr>
                      <a:r>
                        <a:rPr sz="1729" b="0" u="none" strike="noStrike">
                          <a:solidFill>
                            <a:srgbClr val="142D40"/>
                          </a:solidFill>
                          <a:latin typeface="Microsoft JhengHei"/>
                          <a:ea typeface="Microsoft JhengHei"/>
                          <a:cs typeface="Microsoft JhengHei"/>
                        </a:rPr>
                        <a:t>本報告採最小化說明</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採嚴格小於的最小化比較</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733320">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K</a:t>
                      </a:r>
                      <a:r>
                        <a:rPr sz="1729" b="0" u="none" strike="noStrike">
                          <a:solidFill>
                            <a:srgbClr val="142D40"/>
                          </a:solidFill>
                          <a:latin typeface="Microsoft JhengHei"/>
                          <a:ea typeface="Microsoft JhengHei"/>
                          <a:cs typeface="Microsoft JhengHei"/>
                        </a:rPr>
                        <a:t>、</a:t>
                      </a:r>
                      <a:r>
                        <a:rPr sz="1729" b="0" u="none" strike="noStrike">
                          <a:solidFill>
                            <a:srgbClr val="142D40"/>
                          </a:solidFill>
                          <a:latin typeface="Microsoft JhengHei"/>
                          <a:ea typeface="Microsoft JhengHei"/>
                          <a:cs typeface="Microsoft JhengHei"/>
                        </a:rPr>
                        <a:t>C </a:t>
                      </a:r>
                      <a:r>
                        <a:rPr sz="1729" b="0" u="none" strike="noStrike">
                          <a:solidFill>
                            <a:srgbClr val="142D40"/>
                          </a:solidFill>
                          <a:latin typeface="Microsoft JhengHei"/>
                          <a:ea typeface="Microsoft JhengHei"/>
                          <a:cs typeface="Microsoft JhengHei"/>
                        </a:rPr>
                        <a:t>時序</a:t>
                      </a:r>
                      <a:endParaRPr sz="1729"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Algorithm 1</a:t>
                      </a:r>
                      <a:r>
                        <a:rPr sz="1729" b="0" u="none" strike="noStrike">
                          <a:solidFill>
                            <a:srgbClr val="142D40"/>
                          </a:solidFill>
                          <a:latin typeface="Microsoft JhengHei"/>
                          <a:ea typeface="Microsoft JhengHei"/>
                          <a:cs typeface="Microsoft JhengHei"/>
                        </a:rPr>
                        <a:t>：輪末更新</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K</a:t>
                      </a:r>
                      <a:r>
                        <a:rPr sz="1729" b="0" u="none" strike="noStrike">
                          <a:solidFill>
                            <a:srgbClr val="142D40"/>
                          </a:solidFill>
                          <a:latin typeface="Microsoft JhengHei"/>
                          <a:ea typeface="Microsoft JhengHei"/>
                          <a:cs typeface="Microsoft JhengHei"/>
                        </a:rPr>
                        <a:t>：候選更好立即更新</a:t>
                      </a:r>
                      <a:endParaRPr sz="1729" b="0" u="none" strike="noStrike">
                        <a:solidFill>
                          <a:srgbClr val="000000"/>
                        </a:solidFill>
                        <a:latin typeface="Arial"/>
                        <a:ea typeface="Arial"/>
                        <a:cs typeface="Arial"/>
                      </a:endParaRPr>
                    </a:p>
                    <a:p>
                      <a:pPr>
                        <a:lnSpc>
                          <a:spcPct val="100000"/>
                        </a:lnSpc>
                        <a:buNone/>
                      </a:pPr>
                      <a:r>
                        <a:rPr sz="1729" b="0" u="none" strike="noStrike">
                          <a:solidFill>
                            <a:srgbClr val="142D40"/>
                          </a:solidFill>
                          <a:latin typeface="Microsoft JhengHei"/>
                          <a:ea typeface="Microsoft JhengHei"/>
                          <a:cs typeface="Microsoft JhengHei"/>
                        </a:rPr>
                        <a:t>C</a:t>
                      </a:r>
                      <a:r>
                        <a:rPr sz="1729" b="0" u="none" strike="noStrike">
                          <a:solidFill>
                            <a:srgbClr val="142D40"/>
                          </a:solidFill>
                          <a:latin typeface="Microsoft JhengHei"/>
                          <a:ea typeface="Microsoft JhengHei"/>
                          <a:cs typeface="Microsoft JhengHei"/>
                        </a:rPr>
                        <a:t>：每輪開始選定</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r h="733320">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弱兵替換後</a:t>
                      </a:r>
                      <a:endParaRPr sz="1729"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本報告立即重新評分</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未立即更新 </a:t>
                      </a:r>
                      <a:r>
                        <a:rPr sz="1729" b="0" u="none" strike="noStrike">
                          <a:solidFill>
                            <a:srgbClr val="142D40"/>
                          </a:solidFill>
                          <a:latin typeface="Microsoft JhengHei"/>
                          <a:ea typeface="Microsoft JhengHei"/>
                          <a:cs typeface="Microsoft JhengHei"/>
                        </a:rPr>
                        <a:t>fitness_old</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FFFFFF"/>
                    </a:solidFill>
                  </a:tcPr>
                </a:tc>
              </a:tr>
              <a:tr h="733320">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符號對照</a:t>
                      </a:r>
                      <a:endParaRPr sz="1729" b="0" u="none" strike="noStrike">
                        <a:solidFill>
                          <a:srgbClr val="000000"/>
                        </a:solidFill>
                        <a:latin typeface="Arial"/>
                        <a:ea typeface="Arial"/>
                        <a:cs typeface="Arial"/>
                      </a:endParaRPr>
                    </a:p>
                  </a:txBody>
                  <a:tcPr marL="152280" marR="152280" marT="85680" marB="85680" anchor="ctr">
                    <a:lnL w="9360">
                      <a:solidFill>
                        <a:srgbClr val="CEDADF"/>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p</a:t>
                      </a:r>
                      <a:r>
                        <a:rPr sz="1729" b="0" u="none" strike="noStrike">
                          <a:solidFill>
                            <a:srgbClr val="142D40"/>
                          </a:solidFill>
                          <a:latin typeface="Microsoft JhengHei"/>
                          <a:ea typeface="Microsoft JhengHei"/>
                          <a:cs typeface="Microsoft JhengHei"/>
                        </a:rPr>
                        <a:t>／</a:t>
                      </a:r>
                      <a:r>
                        <a:rPr sz="1729" b="0" u="none" strike="noStrike">
                          <a:solidFill>
                            <a:srgbClr val="142D40"/>
                          </a:solidFill>
                          <a:latin typeface="Microsoft JhengHei"/>
                          <a:ea typeface="Microsoft JhengHei"/>
                          <a:cs typeface="Microsoft JhengHei"/>
                        </a:rPr>
                        <a:t>u</a:t>
                      </a:r>
                      <a:r>
                        <a:rPr sz="1729" b="0" u="none" strike="noStrike">
                          <a:solidFill>
                            <a:srgbClr val="142D40"/>
                          </a:solidFill>
                          <a:latin typeface="Microsoft JhengHei"/>
                          <a:ea typeface="Microsoft JhengHei"/>
                          <a:cs typeface="Microsoft JhengHei"/>
                        </a:rPr>
                        <a:t>／</a:t>
                      </a:r>
                      <a:r>
                        <a:rPr sz="1729" b="0" u="none" strike="noStrike">
                          <a:solidFill>
                            <a:srgbClr val="142D40"/>
                          </a:solidFill>
                          <a:latin typeface="Microsoft JhengHei"/>
                          <a:ea typeface="Microsoft JhengHei"/>
                          <a:cs typeface="Microsoft JhengHei"/>
                        </a:rPr>
                        <a:t>Rᵢ</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c>
                  <a:txBody>
                    <a:bodyPr lIns="152280" tIns="85680" rIns="152280" bIns="85680" anchor="ctr">
                      <a:noAutofit/>
                    </a:bodyPr>
                    <a:lstStyle/>
                    <a:p>
                      <a:pPr>
                        <a:lnSpc>
                          <a:spcPct val="100000"/>
                        </a:lnSpc>
                        <a:buNone/>
                      </a:pPr>
                      <a:r>
                        <a:rPr sz="1729" b="0" u="none" strike="noStrike">
                          <a:solidFill>
                            <a:srgbClr val="142D40"/>
                          </a:solidFill>
                          <a:latin typeface="Microsoft JhengHei"/>
                          <a:ea typeface="Microsoft JhengHei"/>
                          <a:cs typeface="Microsoft JhengHei"/>
                        </a:rPr>
                        <a:t>門檻 </a:t>
                      </a:r>
                      <a:r>
                        <a:rPr sz="1729" b="0" u="none" strike="noStrike">
                          <a:solidFill>
                            <a:srgbClr val="142D40"/>
                          </a:solidFill>
                          <a:latin typeface="Microsoft JhengHei"/>
                          <a:ea typeface="Microsoft JhengHei"/>
                          <a:cs typeface="Microsoft JhengHei"/>
                        </a:rPr>
                        <a:t>R</a:t>
                      </a:r>
                      <a:r>
                        <a:rPr sz="1729" b="0" u="none" strike="noStrike">
                          <a:solidFill>
                            <a:srgbClr val="142D40"/>
                          </a:solidFill>
                          <a:latin typeface="Microsoft JhengHei"/>
                          <a:ea typeface="Microsoft JhengHei"/>
                          <a:cs typeface="Microsoft JhengHei"/>
                        </a:rPr>
                        <a:t>／</a:t>
                      </a:r>
                      <a:r>
                        <a:rPr sz="1729" b="0" u="none" strike="noStrike">
                          <a:solidFill>
                            <a:srgbClr val="142D40"/>
                          </a:solidFill>
                          <a:latin typeface="Microsoft JhengHei"/>
                          <a:ea typeface="Microsoft JhengHei"/>
                          <a:cs typeface="Microsoft JhengHei"/>
                        </a:rPr>
                        <a:t>rand</a:t>
                      </a:r>
                      <a:r>
                        <a:rPr sz="1729" b="0" u="none" strike="noStrike">
                          <a:solidFill>
                            <a:srgbClr val="142D40"/>
                          </a:solidFill>
                          <a:latin typeface="Microsoft JhengHei"/>
                          <a:ea typeface="Microsoft JhengHei"/>
                          <a:cs typeface="Microsoft JhengHei"/>
                        </a:rPr>
                        <a:t>／成功次數 </a:t>
                      </a:r>
                      <a:r>
                        <a:rPr sz="1729" b="0" u="none" strike="noStrike">
                          <a:solidFill>
                            <a:srgbClr val="142D40"/>
                          </a:solidFill>
                          <a:latin typeface="Microsoft JhengHei"/>
                          <a:ea typeface="Microsoft JhengHei"/>
                          <a:cs typeface="Microsoft JhengHei"/>
                        </a:rPr>
                        <a:t>Wg</a:t>
                      </a:r>
                      <a:endParaRPr sz="1729" b="0" u="none" strike="noStrike">
                        <a:solidFill>
                          <a:srgbClr val="000000"/>
                        </a:solidFill>
                        <a:latin typeface="Arial"/>
                        <a:ea typeface="Arial"/>
                        <a:cs typeface="Arial"/>
                      </a:endParaRPr>
                    </a:p>
                  </a:txBody>
                  <a:tcPr marL="152280" marR="152280" marT="85680" marB="85680" anchor="ctr">
                    <a:lnL w="12240">
                      <a:solidFill>
                        <a:srgbClr val="000000"/>
                      </a:solidFill>
                      <a:prstDash val="solid"/>
                    </a:lnL>
                    <a:lnR w="9360">
                      <a:solidFill>
                        <a:srgbClr val="CEDADF"/>
                      </a:solidFill>
                      <a:prstDash val="solid"/>
                    </a:lnR>
                    <a:lnT w="12240">
                      <a:solidFill>
                        <a:srgbClr val="000000"/>
                      </a:solidFill>
                      <a:prstDash val="solid"/>
                    </a:lnT>
                    <a:lnB w="9360">
                      <a:solidFill>
                        <a:srgbClr val="CEDADF"/>
                      </a:solidFill>
                      <a:prstDash val="solid"/>
                    </a:lnB>
                    <a:solidFill>
                      <a:srgbClr val="EEF3F5"/>
                    </a:solidFill>
                  </a:tcPr>
                </a:tc>
              </a:tr>
            </a:tbl>
          </a:graphicData>
        </a:graphic>
      </p:graphicFrame>
      <p:sp>
        <p:nvSpPr>
          <p:cNvPr id="227" name="">
            <a:extLst xmlns:a="http://schemas.openxmlformats.org/drawingml/2006/main">
              <a:ext uri="{FF2B5EF4-FFF2-40B4-BE49-F238E27FC236}">
                <a16:creationId xmlns:a16="http://schemas.microsoft.com/office/drawing/2014/main" id="{22A01882-BECF-4BEF-AA69-AFD731B4FD6D}"/>
              </a:ext>
            </a:extLst>
          </p:cNvPr>
          <p:cNvSpPr>
            <a:spLocks xmlns:a="http://schemas.openxmlformats.org/drawingml/2006/main" noGrp="1"/>
          </p:cNvSpPr>
          <p:nvPr/>
        </p:nvSpPr>
        <p:spPr>
          <a:xfrm xmlns:a="http://schemas.openxmlformats.org/drawingml/2006/main">
            <a:off x="685800" y="5562600"/>
            <a:ext cx="10820400" cy="666750"/>
          </a:xfrm>
          <a:prstGeom xmlns:a="http://schemas.openxmlformats.org/drawingml/2006/main" prst="rect">
            <a:avLst/>
          </a:prstGeom>
          <a:noFill xmlns:a="http://schemas.openxmlformats.org/drawingml/2006/main"/>
          <a:ln xmlns:a="http://schemas.openxmlformats.org/drawingml/2006/main" w="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square" lIns="0" tIns="0" rIns="0" bIns="0" anchor="ctr">
            <a:noAutofit/>
          </a:bodyPr>
          <a:lstStyle xmlns:a="http://schemas.openxmlformats.org/drawingml/2006/main">
            <a:defPPr>
              <a:defRPr sz="1950" b="1">
                <a:solidFill>
                  <a:srgbClr val="087F8C"/>
                </a:solidFill>
                <a:latin typeface="Microsoft JhengHei"/>
                <a:ea typeface="Microsoft JhengHei"/>
                <a:cs typeface="Microsoft JhengHei"/>
              </a:defRPr>
            </a:defPPr>
            <a:lvl1pPr>
              <a:defRPr sz="1950" b="1">
                <a:solidFill>
                  <a:srgbClr val="087F8C"/>
                </a:solidFill>
                <a:latin typeface="Microsoft JhengHei"/>
                <a:ea typeface="Microsoft JhengHei"/>
                <a:cs typeface="Microsoft JhengHei"/>
              </a:defRPr>
            </a:lvl1pPr>
            <a:lvl2pPr>
              <a:defRPr sz="1950" b="1">
                <a:solidFill>
                  <a:srgbClr val="087F8C"/>
                </a:solidFill>
                <a:latin typeface="Microsoft JhengHei"/>
                <a:ea typeface="Microsoft JhengHei"/>
                <a:cs typeface="Microsoft JhengHei"/>
              </a:defRPr>
            </a:lvl2pPr>
            <a:lvl3pPr>
              <a:defRPr sz="1950" b="1">
                <a:solidFill>
                  <a:srgbClr val="087F8C"/>
                </a:solidFill>
                <a:latin typeface="Microsoft JhengHei"/>
                <a:ea typeface="Microsoft JhengHei"/>
                <a:cs typeface="Microsoft JhengHei"/>
              </a:defRPr>
            </a:lvl3pPr>
            <a:lvl4pPr>
              <a:defRPr sz="1950" b="1">
                <a:solidFill>
                  <a:srgbClr val="087F8C"/>
                </a:solidFill>
                <a:latin typeface="Microsoft JhengHei"/>
                <a:ea typeface="Microsoft JhengHei"/>
                <a:cs typeface="Microsoft JhengHei"/>
              </a:defRPr>
            </a:lvl4pPr>
            <a:lvl5pPr>
              <a:defRPr sz="1950" b="1">
                <a:solidFill>
                  <a:srgbClr val="087F8C"/>
                </a:solidFill>
                <a:latin typeface="Microsoft JhengHei"/>
                <a:ea typeface="Microsoft JhengHei"/>
                <a:cs typeface="Microsoft JhengHei"/>
              </a:defRPr>
            </a:lvl5pPr>
            <a:lvl6pPr>
              <a:defRPr sz="1950" b="1">
                <a:solidFill>
                  <a:srgbClr val="087F8C"/>
                </a:solidFill>
                <a:latin typeface="Microsoft JhengHei"/>
                <a:ea typeface="Microsoft JhengHei"/>
                <a:cs typeface="Microsoft JhengHei"/>
              </a:defRPr>
            </a:lvl6pPr>
            <a:lvl7pPr>
              <a:defRPr sz="1950" b="1">
                <a:solidFill>
                  <a:srgbClr val="087F8C"/>
                </a:solidFill>
                <a:latin typeface="Microsoft JhengHei"/>
                <a:ea typeface="Microsoft JhengHei"/>
                <a:cs typeface="Microsoft JhengHei"/>
              </a:defRPr>
            </a:lvl7pPr>
            <a:lvl8pPr>
              <a:defRPr sz="1950" b="1">
                <a:solidFill>
                  <a:srgbClr val="087F8C"/>
                </a:solidFill>
                <a:latin typeface="Microsoft JhengHei"/>
                <a:ea typeface="Microsoft JhengHei"/>
                <a:cs typeface="Microsoft JhengHei"/>
              </a:defRPr>
            </a:lvl8pPr>
            <a:lvl9pPr>
              <a:defRPr sz="1950" b="1">
                <a:solidFill>
                  <a:srgbClr val="087F8C"/>
                </a:solidFill>
                <a:latin typeface="Microsoft JhengHei"/>
                <a:ea typeface="Microsoft JhengHei"/>
                <a:cs typeface="Microsoft JhengHei"/>
              </a:defRPr>
            </a:lvl9pPr>
          </a:lstStyle>
          <a:p xmlns:a="http://schemas.openxmlformats.org/drawingml/2006/main">
            <a:pPr>
              <a:lnSpc>
                <a:spcPct val="100000"/>
              </a:lnSpc>
              <a:buNone/>
              <a:defRPr sz="1950" b="1">
                <a:solidFill>
                  <a:srgbClr val="087F8C"/>
                </a:solidFill>
                <a:latin typeface="Microsoft JhengHei"/>
                <a:ea typeface="Microsoft JhengHei"/>
                <a:cs typeface="Microsoft JhengHei"/>
              </a:defRPr>
            </a:pPr>
            <a:r>
              <a:rPr sz="1950" b="1" u="none" strike="noStrike">
                <a:solidFill>
                  <a:srgbClr val="087F8C"/>
                </a:solidFill>
                <a:latin typeface="Microsoft JhengHei"/>
                <a:ea typeface="Microsoft JhengHei"/>
                <a:cs typeface="Microsoft JhengHei"/>
              </a:rPr>
              <a:t>更新時機的影響屬本報告分析</a:t>
            </a:r>
            <a:endParaRPr sz="2020" b="0" u="none" strike="noStrike">
              <a:solidFill>
                <a:srgbClr val="000000"/>
              </a:solidFill>
              <a:latin typeface="Arial"/>
              <a:ea typeface="Arial"/>
              <a:cs typeface="Arial"/>
            </a:endParaRPr>
          </a:p>
          <a:p xmlns:a="http://schemas.openxmlformats.org/drawingml/2006/main">
            <a:pPr>
              <a:lnSpc>
                <a:spcPct val="100000"/>
              </a:lnSpc>
              <a:buNone/>
              <a:defRPr sz="1950" b="1">
                <a:solidFill>
                  <a:srgbClr val="087F8C"/>
                </a:solidFill>
                <a:latin typeface="Microsoft JhengHei"/>
                <a:ea typeface="Microsoft JhengHei"/>
                <a:cs typeface="Microsoft JhengHei"/>
              </a:defRPr>
            </a:pPr>
            <a:r>
              <a:rPr sz="1950" b="1" u="none" strike="noStrike">
                <a:solidFill>
                  <a:srgbClr val="087F8C"/>
                </a:solidFill>
                <a:latin typeface="Microsoft JhengHei"/>
                <a:ea typeface="Microsoft JhengHei"/>
                <a:cs typeface="Microsoft JhengHei"/>
              </a:rPr>
              <a:t>原文未找到提前與輪末更新的效果對照實驗</a:t>
            </a:r>
            <a:endParaRPr sz="2020" b="0" u="none" strike="noStrike">
              <a:solidFill>
                <a:srgbClr val="000000"/>
              </a:solidFill>
              <a:latin typeface="Arial"/>
              <a:ea typeface="Arial"/>
              <a:cs typeface="Arial"/>
            </a:endParaRPr>
          </a:p>
        </p:txBody>
      </p:sp>
    </p:spTree>
    <p:extLst>
      <p:ext uri="{BB962C8B-B14F-4D97-AF65-F5344CB8AC3E}">
        <p14:creationId xmlns:p14="http://schemas.microsoft.com/office/powerpoint/2010/main" val="1329100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2026-10-28T22:38:28.5090000Z</dcterms:created>
  <dcterms:modified xsi:type="dcterms:W3CDTF">2026-10-28T22:38:28.5090000Z</dcterms:modified>
</coreProperties>
</file>